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32" y="10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7999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7999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7999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7999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7999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9" cy="78181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520428" y="137160"/>
            <a:ext cx="2362199" cy="4571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8383" y="107949"/>
            <a:ext cx="9895233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2475" y="1990725"/>
            <a:ext cx="10681970" cy="3686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0999" y="6594585"/>
            <a:ext cx="1779905" cy="144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97999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.Peterson@Milliken.com" TargetMode="External"/><Relationship Id="rId2" Type="http://schemas.openxmlformats.org/officeDocument/2006/relationships/hyperlink" Target="mailto:parcelshipping@milliken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aurie.Ramsey@Milliken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peterson@milliken.com" TargetMode="External"/><Relationship Id="rId7" Type="http://schemas.openxmlformats.org/officeDocument/2006/relationships/hyperlink" Target="mailto:Andy.walter@milliken.com" TargetMode="External"/><Relationship Id="rId2" Type="http://schemas.openxmlformats.org/officeDocument/2006/relationships/hyperlink" Target="mailto:Laurie.ramsey@Milliken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sf@Milliken.com" TargetMode="External"/><Relationship Id="rId5" Type="http://schemas.openxmlformats.org/officeDocument/2006/relationships/hyperlink" Target="mailto:Melanie.Thomas@milliken.com" TargetMode="External"/><Relationship Id="rId4" Type="http://schemas.openxmlformats.org/officeDocument/2006/relationships/hyperlink" Target="mailto:Kyle.Brown@millike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3699" y="6602848"/>
            <a:ext cx="1734185" cy="118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15"/>
              </a:lnSpc>
            </a:pP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©2010 </a:t>
            </a:r>
            <a:r>
              <a:rPr sz="800" dirty="0">
                <a:solidFill>
                  <a:srgbClr val="96999B"/>
                </a:solidFill>
                <a:latin typeface="Trebuchet MS"/>
                <a:cs typeface="Trebuchet MS"/>
              </a:rPr>
              <a:t>Milliken, </a:t>
            </a: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Private </a:t>
            </a:r>
            <a:r>
              <a:rPr sz="800" dirty="0">
                <a:solidFill>
                  <a:srgbClr val="96999B"/>
                </a:solidFill>
                <a:latin typeface="Trebuchet MS"/>
                <a:cs typeface="Trebuchet MS"/>
              </a:rPr>
              <a:t>&amp;</a:t>
            </a:r>
            <a:r>
              <a:rPr sz="800" spc="-190" dirty="0">
                <a:solidFill>
                  <a:srgbClr val="96999B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Confidential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1999" cy="6857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39100" y="5622035"/>
              <a:ext cx="3543299" cy="6857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48487" y="3501897"/>
            <a:ext cx="44297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45" dirty="0">
                <a:latin typeface="Trebuchet MS"/>
                <a:cs typeface="Trebuchet MS"/>
              </a:rPr>
              <a:t>Vendor </a:t>
            </a:r>
            <a:r>
              <a:rPr sz="3600" b="0" spc="-20" dirty="0">
                <a:latin typeface="Trebuchet MS"/>
                <a:cs typeface="Trebuchet MS"/>
              </a:rPr>
              <a:t>Routing</a:t>
            </a:r>
            <a:r>
              <a:rPr sz="3600" b="0" spc="-155" dirty="0">
                <a:latin typeface="Trebuchet MS"/>
                <a:cs typeface="Trebuchet MS"/>
              </a:rPr>
              <a:t> </a:t>
            </a:r>
            <a:r>
              <a:rPr sz="3600" b="0" spc="-5" dirty="0">
                <a:latin typeface="Trebuchet MS"/>
                <a:cs typeface="Trebuchet MS"/>
              </a:rPr>
              <a:t>Guide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8487" y="6024777"/>
            <a:ext cx="24314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Effective</a:t>
            </a:r>
            <a:r>
              <a:rPr sz="2000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10/20/2020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1593" y="186307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4758" y="1764029"/>
            <a:ext cx="6578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5" dirty="0">
                <a:latin typeface="Arial"/>
                <a:cs typeface="Arial"/>
              </a:rPr>
              <a:t>Table </a:t>
            </a:r>
            <a:r>
              <a:rPr sz="1800" spc="-15" dirty="0">
                <a:latin typeface="Arial"/>
                <a:cs typeface="Arial"/>
              </a:rPr>
              <a:t>of </a:t>
            </a:r>
            <a:r>
              <a:rPr sz="1800" spc="-25" dirty="0">
                <a:latin typeface="Arial"/>
                <a:cs typeface="Arial"/>
              </a:rPr>
              <a:t>contents. </a:t>
            </a:r>
            <a:r>
              <a:rPr sz="1800" dirty="0">
                <a:latin typeface="Arial"/>
                <a:cs typeface="Arial"/>
              </a:rPr>
              <a:t>. . . . . . . . . . . . . . . . . . . . . . . . . . . . . . . . . . . . .</a:t>
            </a:r>
            <a:r>
              <a:rPr sz="1800" spc="-229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4758" y="2312898"/>
            <a:ext cx="7694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Purchase </a:t>
            </a:r>
            <a:r>
              <a:rPr sz="1800" spc="-5" dirty="0">
                <a:latin typeface="Arial"/>
                <a:cs typeface="Arial"/>
              </a:rPr>
              <a:t>Order </a:t>
            </a:r>
            <a:r>
              <a:rPr sz="1800" spc="-10" dirty="0">
                <a:latin typeface="Arial"/>
                <a:cs typeface="Arial"/>
              </a:rPr>
              <a:t>Routing Instructions Language </a:t>
            </a:r>
            <a:r>
              <a:rPr sz="1800" dirty="0">
                <a:latin typeface="Arial"/>
                <a:cs typeface="Arial"/>
              </a:rPr>
              <a:t>. . . . . . . . . . . . . . . . . . . . . .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4758" y="2861538"/>
            <a:ext cx="7791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FedEx Ground Instructions </a:t>
            </a:r>
            <a:r>
              <a:rPr sz="1800" dirty="0">
                <a:latin typeface="Arial"/>
                <a:cs typeface="Arial"/>
              </a:rPr>
              <a:t>. . . . . . . . . . . . . . . . . . . . . . . . . . . . . . . . . . . . . . .</a:t>
            </a:r>
            <a:r>
              <a:rPr sz="1800" spc="-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54758" y="3410407"/>
            <a:ext cx="7821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FedEx Parcel </a:t>
            </a:r>
            <a:r>
              <a:rPr sz="1800" spc="-5" dirty="0">
                <a:latin typeface="Arial"/>
                <a:cs typeface="Arial"/>
              </a:rPr>
              <a:t>Dimension </a:t>
            </a:r>
            <a:r>
              <a:rPr sz="1800" dirty="0">
                <a:latin typeface="Arial"/>
                <a:cs typeface="Arial"/>
              </a:rPr>
              <a:t>&amp; </a:t>
            </a:r>
            <a:r>
              <a:rPr sz="1800" spc="-10" dirty="0">
                <a:latin typeface="Arial"/>
                <a:cs typeface="Arial"/>
              </a:rPr>
              <a:t>Packaging Limits </a:t>
            </a:r>
            <a:r>
              <a:rPr sz="1800" dirty="0">
                <a:latin typeface="Arial"/>
                <a:cs typeface="Arial"/>
              </a:rPr>
              <a:t>. . . . . . . . . . . . . . . . . . . . . . . . .</a:t>
            </a:r>
            <a:r>
              <a:rPr sz="1800" spc="-2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54758" y="3959047"/>
            <a:ext cx="7637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Milliken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LTL</a:t>
            </a:r>
            <a:r>
              <a:rPr sz="1800" spc="-17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Routing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Guide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 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 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 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 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 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r>
              <a:rPr sz="1800" spc="-1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54987" y="4508144"/>
            <a:ext cx="76968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5" dirty="0">
                <a:latin typeface="Arial"/>
                <a:cs typeface="Arial"/>
              </a:rPr>
              <a:t>LTL </a:t>
            </a:r>
            <a:r>
              <a:rPr sz="1800" spc="-5" dirty="0">
                <a:latin typeface="Arial"/>
                <a:cs typeface="Arial"/>
              </a:rPr>
              <a:t>Bill of </a:t>
            </a:r>
            <a:r>
              <a:rPr sz="1800" spc="-10" dirty="0">
                <a:latin typeface="Arial"/>
                <a:cs typeface="Arial"/>
              </a:rPr>
              <a:t>Lading Consolidation </a:t>
            </a:r>
            <a:r>
              <a:rPr sz="1800" spc="-5" dirty="0">
                <a:latin typeface="Arial"/>
                <a:cs typeface="Arial"/>
              </a:rPr>
              <a:t>Instructions </a:t>
            </a:r>
            <a:r>
              <a:rPr sz="1800" dirty="0">
                <a:latin typeface="Arial"/>
                <a:cs typeface="Arial"/>
              </a:rPr>
              <a:t>. . . . . . . . . . . . . . . . . . . . . . . . .</a:t>
            </a:r>
            <a:r>
              <a:rPr sz="1800" spc="-2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54987" y="5056784"/>
            <a:ext cx="7753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Milliken Logistics Contacts </a:t>
            </a:r>
            <a:r>
              <a:rPr sz="1800" dirty="0">
                <a:latin typeface="Arial"/>
                <a:cs typeface="Arial"/>
              </a:rPr>
              <a:t>. . . . . . . . . . . . . . . . . . . . . . . . . . . . . . . . . . . . . . .</a:t>
            </a:r>
            <a:r>
              <a:rPr sz="1800" spc="-3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64902" y="1489709"/>
            <a:ext cx="6280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9079" marR="5080" indent="-247015">
              <a:lnSpc>
                <a:spcPct val="100000"/>
              </a:lnSpc>
              <a:spcBef>
                <a:spcPts val="100"/>
              </a:spcBef>
            </a:pPr>
            <a:r>
              <a:rPr sz="1800" spc="-265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AGE  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12019" y="231289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512019" y="286153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12019" y="341040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5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12019" y="39590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512019" y="450814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512019" y="505678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1148383" y="107949"/>
            <a:ext cx="29171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65" dirty="0"/>
              <a:t>Table </a:t>
            </a:r>
            <a:r>
              <a:rPr spc="-5" dirty="0"/>
              <a:t>of</a:t>
            </a:r>
            <a:r>
              <a:rPr spc="-135" dirty="0"/>
              <a:t> </a:t>
            </a:r>
            <a:r>
              <a:rPr spc="-5" dirty="0"/>
              <a:t>Contents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1593" y="186307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812" y="1161921"/>
            <a:ext cx="10937875" cy="4363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367665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In </a:t>
            </a:r>
            <a:r>
              <a:rPr sz="1600" b="1" spc="-10" dirty="0">
                <a:latin typeface="Arial"/>
                <a:cs typeface="Arial"/>
              </a:rPr>
              <a:t>order </a:t>
            </a:r>
            <a:r>
              <a:rPr sz="1600" b="1" spc="-5" dirty="0">
                <a:latin typeface="Arial"/>
                <a:cs typeface="Arial"/>
              </a:rPr>
              <a:t>to </a:t>
            </a:r>
            <a:r>
              <a:rPr sz="1600" b="1" spc="-25" dirty="0">
                <a:latin typeface="Arial"/>
                <a:cs typeface="Arial"/>
              </a:rPr>
              <a:t>move </a:t>
            </a:r>
            <a:r>
              <a:rPr sz="1600" b="1" dirty="0">
                <a:latin typeface="Arial"/>
                <a:cs typeface="Arial"/>
              </a:rPr>
              <a:t>its </a:t>
            </a:r>
            <a:r>
              <a:rPr sz="1600" b="1" spc="-5" dirty="0">
                <a:latin typeface="Arial"/>
                <a:cs typeface="Arial"/>
              </a:rPr>
              <a:t>freight in </a:t>
            </a:r>
            <a:r>
              <a:rPr sz="1600" b="1" spc="-10" dirty="0">
                <a:latin typeface="Arial"/>
                <a:cs typeface="Arial"/>
              </a:rPr>
              <a:t>the </a:t>
            </a:r>
            <a:r>
              <a:rPr sz="1600" b="1" spc="-5" dirty="0">
                <a:latin typeface="Arial"/>
                <a:cs typeface="Arial"/>
              </a:rPr>
              <a:t>most efficient and </a:t>
            </a:r>
            <a:r>
              <a:rPr sz="1600" b="1" spc="-10" dirty="0">
                <a:latin typeface="Arial"/>
                <a:cs typeface="Arial"/>
              </a:rPr>
              <a:t>cost-effective </a:t>
            </a:r>
            <a:r>
              <a:rPr sz="1600" b="1" spc="-35" dirty="0">
                <a:latin typeface="Arial"/>
                <a:cs typeface="Arial"/>
              </a:rPr>
              <a:t>manner, </a:t>
            </a:r>
            <a:r>
              <a:rPr sz="1600" b="1" spc="-5" dirty="0">
                <a:latin typeface="Arial"/>
                <a:cs typeface="Arial"/>
              </a:rPr>
              <a:t>Milliken &amp; </a:t>
            </a:r>
            <a:r>
              <a:rPr sz="1600" b="1" spc="-15" dirty="0">
                <a:latin typeface="Arial"/>
                <a:cs typeface="Arial"/>
              </a:rPr>
              <a:t>Company </a:t>
            </a:r>
            <a:r>
              <a:rPr sz="1600" b="1" spc="-5" dirty="0">
                <a:latin typeface="Arial"/>
                <a:cs typeface="Arial"/>
              </a:rPr>
              <a:t>requests that  all </a:t>
            </a:r>
            <a:r>
              <a:rPr sz="1600" b="1" spc="-20" dirty="0">
                <a:latin typeface="Arial"/>
                <a:cs typeface="Arial"/>
              </a:rPr>
              <a:t>vendors </a:t>
            </a:r>
            <a:r>
              <a:rPr sz="1600" b="1" spc="-5" dirty="0">
                <a:latin typeface="Arial"/>
                <a:cs typeface="Arial"/>
              </a:rPr>
              <a:t>and </a:t>
            </a:r>
            <a:r>
              <a:rPr sz="1600" b="1" spc="-10" dirty="0">
                <a:latin typeface="Arial"/>
                <a:cs typeface="Arial"/>
              </a:rPr>
              <a:t>business partners </a:t>
            </a:r>
            <a:r>
              <a:rPr sz="1600" b="1" spc="-5" dirty="0">
                <a:latin typeface="Arial"/>
                <a:cs typeface="Arial"/>
              </a:rPr>
              <a:t>route </a:t>
            </a:r>
            <a:r>
              <a:rPr sz="1600" b="1" spc="-15" dirty="0">
                <a:latin typeface="Arial"/>
                <a:cs typeface="Arial"/>
              </a:rPr>
              <a:t>COLLECT </a:t>
            </a:r>
            <a:r>
              <a:rPr sz="1600" b="1" spc="-5" dirty="0">
                <a:latin typeface="Arial"/>
                <a:cs typeface="Arial"/>
              </a:rPr>
              <a:t>or MILLIKEN </a:t>
            </a:r>
            <a:r>
              <a:rPr sz="1600" b="1" spc="5" dirty="0">
                <a:latin typeface="Arial"/>
                <a:cs typeface="Arial"/>
              </a:rPr>
              <a:t>3</a:t>
            </a:r>
            <a:r>
              <a:rPr sz="1575" b="1" spc="7" baseline="21164" dirty="0">
                <a:latin typeface="Arial"/>
                <a:cs typeface="Arial"/>
              </a:rPr>
              <a:t>RD </a:t>
            </a:r>
            <a:r>
              <a:rPr sz="1600" b="1" spc="-65" dirty="0">
                <a:latin typeface="Arial"/>
                <a:cs typeface="Arial"/>
              </a:rPr>
              <a:t>PARTY </a:t>
            </a:r>
            <a:r>
              <a:rPr sz="1600" b="1" spc="-75" dirty="0">
                <a:latin typeface="Arial"/>
                <a:cs typeface="Arial"/>
              </a:rPr>
              <a:t>PAID </a:t>
            </a:r>
            <a:r>
              <a:rPr sz="1600" b="1" spc="-5" dirty="0">
                <a:latin typeface="Arial"/>
                <a:cs typeface="Arial"/>
              </a:rPr>
              <a:t>shipments </a:t>
            </a:r>
            <a:r>
              <a:rPr sz="1600" b="1" spc="-10" dirty="0">
                <a:latin typeface="Arial"/>
                <a:cs typeface="Arial"/>
              </a:rPr>
              <a:t>according </a:t>
            </a:r>
            <a:r>
              <a:rPr sz="1600" b="1" spc="-5" dirty="0">
                <a:latin typeface="Arial"/>
                <a:cs typeface="Arial"/>
              </a:rPr>
              <a:t>to </a:t>
            </a:r>
            <a:r>
              <a:rPr sz="1600" b="1" spc="-30" dirty="0">
                <a:latin typeface="Arial"/>
                <a:cs typeface="Arial"/>
              </a:rPr>
              <a:t>the  </a:t>
            </a:r>
            <a:r>
              <a:rPr sz="1600" b="1" dirty="0">
                <a:latin typeface="Arial"/>
                <a:cs typeface="Arial"/>
              </a:rPr>
              <a:t>following </a:t>
            </a:r>
            <a:r>
              <a:rPr sz="1600" b="1" spc="-10" dirty="0">
                <a:latin typeface="Arial"/>
                <a:cs typeface="Arial"/>
              </a:rPr>
              <a:t>guidelines:</a:t>
            </a:r>
            <a:endParaRPr sz="1600" dirty="0">
              <a:latin typeface="Arial"/>
              <a:cs typeface="Arial"/>
            </a:endParaRPr>
          </a:p>
          <a:p>
            <a:pPr marL="144145" algn="ctr">
              <a:lnSpc>
                <a:spcPct val="100000"/>
              </a:lnSpc>
              <a:spcBef>
                <a:spcPts val="1030"/>
              </a:spcBef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COLLECT/EXW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SHIPPING</a:t>
            </a:r>
            <a:r>
              <a:rPr sz="1400" u="heavy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INSTRUCTIONS</a:t>
            </a:r>
            <a:endParaRPr sz="1400" dirty="0">
              <a:latin typeface="Arial"/>
              <a:cs typeface="Arial"/>
            </a:endParaRPr>
          </a:p>
          <a:p>
            <a:pPr marL="323850" indent="-196850">
              <a:lnSpc>
                <a:spcPct val="100000"/>
              </a:lnSpc>
              <a:spcBef>
                <a:spcPts val="1305"/>
              </a:spcBef>
              <a:buAutoNum type="arabicPeriod"/>
              <a:tabLst>
                <a:tab pos="324485" algn="l"/>
              </a:tabLst>
            </a:pPr>
            <a:r>
              <a:rPr sz="1400" spc="-5" dirty="0">
                <a:latin typeface="Arial"/>
                <a:cs typeface="Arial"/>
              </a:rPr>
              <a:t>For any shipment under 150 lbs. and/or that do not exceed 96 inches, please ship FedEx Ground </a:t>
            </a:r>
            <a:r>
              <a:rPr sz="1400" dirty="0">
                <a:latin typeface="Arial"/>
                <a:cs typeface="Arial"/>
              </a:rPr>
              <a:t>–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COLLECT</a:t>
            </a:r>
            <a:endParaRPr sz="1400" dirty="0">
              <a:latin typeface="Arial"/>
              <a:cs typeface="Arial"/>
            </a:endParaRPr>
          </a:p>
          <a:p>
            <a:pPr marL="323850" indent="-196850">
              <a:lnSpc>
                <a:spcPct val="100000"/>
              </a:lnSpc>
              <a:buAutoNum type="arabicPeriod"/>
              <a:tabLst>
                <a:tab pos="324485" algn="l"/>
              </a:tabLst>
            </a:pPr>
            <a:r>
              <a:rPr sz="1400" spc="-5" dirty="0">
                <a:latin typeface="Arial"/>
                <a:cs typeface="Arial"/>
              </a:rPr>
              <a:t>For any other parcel services, please contact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  <a:hlinkClick r:id="rId2"/>
              </a:rPr>
              <a:t>parcelshipping@milliken.com</a:t>
            </a:r>
            <a:endParaRPr sz="1400" dirty="0">
              <a:latin typeface="Arial"/>
              <a:cs typeface="Arial"/>
            </a:endParaRPr>
          </a:p>
          <a:p>
            <a:pPr marL="127635" marR="617855">
              <a:lnSpc>
                <a:spcPct val="100000"/>
              </a:lnSpc>
              <a:buAutoNum type="arabicPeriod"/>
              <a:tabLst>
                <a:tab pos="324485" algn="l"/>
              </a:tabLst>
            </a:pPr>
            <a:r>
              <a:rPr sz="1400" spc="-5" dirty="0">
                <a:latin typeface="Arial"/>
                <a:cs typeface="Arial"/>
              </a:rPr>
              <a:t>Any shipments over 96 inches and between 150 lbs. to 15000 lbs., please refer to the routing guide for carrier selection at http://  supplier.milliken.com</a:t>
            </a:r>
            <a:endParaRPr sz="1400" dirty="0">
              <a:latin typeface="Arial"/>
              <a:cs typeface="Arial"/>
            </a:endParaRPr>
          </a:p>
          <a:p>
            <a:pPr marL="323850" indent="-196850">
              <a:lnSpc>
                <a:spcPct val="100000"/>
              </a:lnSpc>
              <a:buAutoNum type="arabicPeriod"/>
              <a:tabLst>
                <a:tab pos="324485" algn="l"/>
              </a:tabLst>
            </a:pPr>
            <a:r>
              <a:rPr sz="1400" spc="-5" dirty="0">
                <a:latin typeface="Arial"/>
                <a:cs typeface="Arial"/>
              </a:rPr>
              <a:t>For any shipments over 15000 lbs. or exceeding 24 ft of trailer space, please contact Milliken Logistics for routing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instructions:</a:t>
            </a:r>
            <a:endParaRPr sz="140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tabLst>
                <a:tab pos="584200" algn="l"/>
              </a:tabLst>
            </a:pPr>
            <a:r>
              <a:rPr sz="1400" dirty="0">
                <a:latin typeface="Arial"/>
                <a:cs typeface="Arial"/>
              </a:rPr>
              <a:t>.	</a:t>
            </a:r>
            <a:r>
              <a:rPr sz="1400" spc="-5" dirty="0">
                <a:latin typeface="Arial"/>
                <a:cs typeface="Arial"/>
              </a:rPr>
              <a:t>Angela Peterson: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  <a:hlinkClick r:id="rId3"/>
              </a:rPr>
              <a:t>APeterson@Milliken.com</a:t>
            </a:r>
            <a:endParaRPr sz="140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b. Laurie Ramsey: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  <a:hlinkClick r:id="rId4"/>
              </a:rPr>
              <a:t>Laurie.Ramsey@Milliken.com</a:t>
            </a:r>
            <a:endParaRPr sz="1400" dirty="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  <a:spcBef>
                <a:spcPts val="1150"/>
              </a:spcBef>
              <a:tabLst>
                <a:tab pos="309245" algn="l"/>
              </a:tabLst>
            </a:pPr>
            <a:r>
              <a:rPr sz="1400" dirty="0">
                <a:latin typeface="Arial"/>
                <a:cs typeface="Arial"/>
              </a:rPr>
              <a:t>*	</a:t>
            </a:r>
            <a:r>
              <a:rPr sz="1400" spc="-5" dirty="0">
                <a:latin typeface="Arial"/>
                <a:cs typeface="Arial"/>
              </a:rPr>
              <a:t>Dimensional </a:t>
            </a:r>
            <a:r>
              <a:rPr sz="1400" dirty="0">
                <a:latin typeface="Arial"/>
                <a:cs typeface="Arial"/>
              </a:rPr>
              <a:t>&amp; </a:t>
            </a:r>
            <a:r>
              <a:rPr sz="1400" spc="-5" dirty="0">
                <a:latin typeface="Arial"/>
                <a:cs typeface="Arial"/>
              </a:rPr>
              <a:t>Packaging limits apply </a:t>
            </a:r>
            <a:r>
              <a:rPr sz="1400" dirty="0">
                <a:latin typeface="Arial"/>
                <a:cs typeface="Arial"/>
              </a:rPr>
              <a:t>– </a:t>
            </a:r>
            <a:r>
              <a:rPr sz="1400" spc="-5" dirty="0">
                <a:latin typeface="Arial"/>
                <a:cs typeface="Arial"/>
              </a:rPr>
              <a:t>See pages </a:t>
            </a:r>
            <a:r>
              <a:rPr sz="1400" dirty="0">
                <a:latin typeface="Arial"/>
                <a:cs typeface="Arial"/>
              </a:rPr>
              <a:t>5-6 </a:t>
            </a:r>
            <a:r>
              <a:rPr sz="1400" spc="-5" dirty="0">
                <a:latin typeface="Arial"/>
                <a:cs typeface="Arial"/>
              </a:rPr>
              <a:t>of </a:t>
            </a:r>
            <a:r>
              <a:rPr sz="1400" dirty="0">
                <a:latin typeface="Arial"/>
                <a:cs typeface="Arial"/>
              </a:rPr>
              <a:t>this </a:t>
            </a:r>
            <a:r>
              <a:rPr sz="1400" spc="-5" dirty="0">
                <a:latin typeface="Arial"/>
                <a:cs typeface="Arial"/>
              </a:rPr>
              <a:t>presentation or </a:t>
            </a:r>
            <a:r>
              <a:rPr sz="1400" dirty="0">
                <a:latin typeface="Arial"/>
                <a:cs typeface="Arial"/>
              </a:rPr>
              <a:t>visit </a:t>
            </a:r>
            <a:r>
              <a:rPr sz="1400" spc="-20" dirty="0">
                <a:latin typeface="Arial"/>
                <a:cs typeface="Arial"/>
              </a:rPr>
              <a:t>supplier.Milliken.com </a:t>
            </a:r>
            <a:r>
              <a:rPr sz="1400" spc="-5" dirty="0">
                <a:latin typeface="Arial"/>
                <a:cs typeface="Arial"/>
              </a:rPr>
              <a:t>“Fedex Inbound Instructions”</a:t>
            </a:r>
            <a:r>
              <a:rPr sz="1400" spc="-2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for</a:t>
            </a:r>
            <a:endParaRPr sz="1400" dirty="0">
              <a:latin typeface="Arial"/>
              <a:cs typeface="Arial"/>
            </a:endParaRPr>
          </a:p>
          <a:p>
            <a:pPr marL="294640" marR="1080135">
              <a:lnSpc>
                <a:spcPct val="100000"/>
              </a:lnSpc>
              <a:spcBef>
                <a:spcPts val="600"/>
              </a:spcBef>
            </a:pPr>
            <a:r>
              <a:rPr sz="1400" spc="-10" dirty="0">
                <a:latin typeface="Arial"/>
                <a:cs typeface="Arial"/>
              </a:rPr>
              <a:t>Fedex GROUND </a:t>
            </a:r>
            <a:r>
              <a:rPr sz="1400" spc="5" dirty="0">
                <a:latin typeface="Arial"/>
                <a:cs typeface="Arial"/>
              </a:rPr>
              <a:t>process. </a:t>
            </a:r>
            <a:r>
              <a:rPr sz="1400" dirty="0">
                <a:latin typeface="Arial"/>
                <a:cs typeface="Arial"/>
              </a:rPr>
              <a:t>If </a:t>
            </a:r>
            <a:r>
              <a:rPr sz="1400" spc="5" dirty="0">
                <a:latin typeface="Arial"/>
                <a:cs typeface="Arial"/>
              </a:rPr>
              <a:t>the </a:t>
            </a:r>
            <a:r>
              <a:rPr sz="1400" spc="-10" dirty="0">
                <a:latin typeface="Arial"/>
                <a:cs typeface="Arial"/>
              </a:rPr>
              <a:t>characteristics </a:t>
            </a:r>
            <a:r>
              <a:rPr sz="1400" spc="-5" dirty="0">
                <a:latin typeface="Arial"/>
                <a:cs typeface="Arial"/>
              </a:rPr>
              <a:t>of the shipment (i.e., size, packaging, hazmat, etc.) </a:t>
            </a:r>
            <a:r>
              <a:rPr sz="1400" spc="-10" dirty="0">
                <a:latin typeface="Arial"/>
                <a:cs typeface="Arial"/>
              </a:rPr>
              <a:t>make Fedex GROUND  </a:t>
            </a:r>
            <a:r>
              <a:rPr sz="1400" spc="-5" dirty="0">
                <a:latin typeface="Arial"/>
                <a:cs typeface="Arial"/>
              </a:rPr>
              <a:t>questionable, contact Milliken Logistics for</a:t>
            </a:r>
            <a:r>
              <a:rPr sz="1400" spc="-229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instructions.</a:t>
            </a:r>
            <a:endParaRPr sz="1400" dirty="0">
              <a:latin typeface="Arial"/>
              <a:cs typeface="Arial"/>
            </a:endParaRPr>
          </a:p>
          <a:p>
            <a:pPr marL="49530">
              <a:lnSpc>
                <a:spcPct val="100000"/>
              </a:lnSpc>
              <a:spcBef>
                <a:spcPts val="740"/>
              </a:spcBef>
            </a:pPr>
            <a:r>
              <a:rPr sz="1400" spc="5" dirty="0">
                <a:latin typeface="Arial"/>
                <a:cs typeface="Arial"/>
              </a:rPr>
              <a:t>**</a:t>
            </a:r>
            <a:endParaRPr sz="1400" dirty="0">
              <a:latin typeface="Arial"/>
              <a:cs typeface="Arial"/>
            </a:endParaRPr>
          </a:p>
          <a:p>
            <a:pPr marL="260985" marR="27305" indent="41910">
              <a:lnSpc>
                <a:spcPct val="100000"/>
              </a:lnSpc>
              <a:spcBef>
                <a:spcPts val="50"/>
              </a:spcBef>
            </a:pPr>
            <a:r>
              <a:rPr sz="1400" spc="-5" dirty="0">
                <a:latin typeface="Arial"/>
                <a:cs typeface="Arial"/>
              </a:rPr>
              <a:t>Milliken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preferred</a:t>
            </a:r>
            <a:r>
              <a:rPr sz="1400" spc="-65" dirty="0">
                <a:latin typeface="Arial"/>
                <a:cs typeface="Arial"/>
              </a:rPr>
              <a:t> LTL</a:t>
            </a:r>
            <a:r>
              <a:rPr sz="1400" spc="-1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carrier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can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be </a:t>
            </a:r>
            <a:r>
              <a:rPr sz="1400" dirty="0">
                <a:latin typeface="Arial"/>
                <a:cs typeface="Arial"/>
              </a:rPr>
              <a:t>found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on page </a:t>
            </a:r>
            <a:r>
              <a:rPr sz="1400" dirty="0">
                <a:latin typeface="Arial"/>
                <a:cs typeface="Arial"/>
              </a:rPr>
              <a:t>7</a:t>
            </a:r>
            <a:r>
              <a:rPr sz="1400" spc="-5" dirty="0">
                <a:latin typeface="Arial"/>
                <a:cs typeface="Arial"/>
              </a:rPr>
              <a:t> of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this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presentation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at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supplier.Milliken.com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under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“Inbound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Routing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Guide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Map”.  See</a:t>
            </a:r>
            <a:r>
              <a:rPr sz="1400" spc="-10" dirty="0">
                <a:latin typeface="Arial"/>
                <a:cs typeface="Arial"/>
              </a:rPr>
              <a:t> instructions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consolidating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BLs</a:t>
            </a:r>
            <a:r>
              <a:rPr sz="140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(page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7</a:t>
            </a:r>
            <a:r>
              <a:rPr sz="1400" spc="-5" dirty="0">
                <a:latin typeface="Arial"/>
                <a:cs typeface="Arial"/>
              </a:rPr>
              <a:t> of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this</a:t>
            </a:r>
            <a:r>
              <a:rPr sz="1400" spc="-20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presentation).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48383" y="107949"/>
            <a:ext cx="43967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Vendor </a:t>
            </a:r>
            <a:r>
              <a:rPr spc="-5" dirty="0"/>
              <a:t>Routing</a:t>
            </a:r>
            <a:r>
              <a:rPr spc="-170" dirty="0"/>
              <a:t> </a:t>
            </a:r>
            <a:r>
              <a:rPr spc="-15" dirty="0"/>
              <a:t>Guidelines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782320"/>
            <a:chOff x="0" y="0"/>
            <a:chExt cx="12192000" cy="78232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7818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520428" y="137160"/>
              <a:ext cx="2362200" cy="457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62101" y="189991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48892" y="119253"/>
            <a:ext cx="44227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FedEx Ground</a:t>
            </a:r>
            <a:r>
              <a:rPr spc="-25" dirty="0"/>
              <a:t> </a:t>
            </a:r>
            <a:r>
              <a:rPr spc="-10" dirty="0"/>
              <a:t>Instructions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500107" y="965453"/>
            <a:ext cx="1362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spc="-2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IMPORTANT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66822" y="1514373"/>
            <a:ext cx="2426970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006FC0"/>
                </a:solidFill>
                <a:latin typeface="Arial"/>
                <a:cs typeface="Arial"/>
              </a:rPr>
              <a:t>Vendor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should</a:t>
            </a:r>
            <a:r>
              <a:rPr sz="1800" b="1" spc="-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always  </a:t>
            </a:r>
            <a:r>
              <a:rPr sz="1800" b="1" spc="-5" dirty="0">
                <a:solidFill>
                  <a:srgbClr val="006FC0"/>
                </a:solidFill>
                <a:latin typeface="Arial"/>
                <a:cs typeface="Arial"/>
              </a:rPr>
              <a:t>select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Fedex  GROUND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(i.e., not  </a:t>
            </a:r>
            <a:r>
              <a:rPr sz="1800" b="1" spc="-5" dirty="0">
                <a:solidFill>
                  <a:srgbClr val="006FC0"/>
                </a:solidFill>
                <a:latin typeface="Arial"/>
                <a:cs typeface="Arial"/>
              </a:rPr>
              <a:t>Next Day </a:t>
            </a:r>
            <a:r>
              <a:rPr sz="1800" b="1" spc="-25" dirty="0">
                <a:solidFill>
                  <a:srgbClr val="006FC0"/>
                </a:solidFill>
                <a:latin typeface="Arial"/>
                <a:cs typeface="Arial"/>
              </a:rPr>
              <a:t>Air, </a:t>
            </a:r>
            <a:r>
              <a:rPr sz="1800" b="1" spc="-5" dirty="0">
                <a:solidFill>
                  <a:srgbClr val="006FC0"/>
                </a:solidFill>
                <a:latin typeface="Arial"/>
                <a:cs typeface="Arial"/>
              </a:rPr>
              <a:t>Next  Day Early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AM, etc.) as  the service type  unless otherwise  specifically</a:t>
            </a:r>
            <a:r>
              <a:rPr sz="1800" b="1" spc="-10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instructed  by the receiving  Milliken location or</a:t>
            </a:r>
            <a:r>
              <a:rPr sz="1800" b="1" spc="-1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an  authorized Milliken  </a:t>
            </a:r>
            <a:r>
              <a:rPr sz="1800" b="1" spc="-5" dirty="0">
                <a:solidFill>
                  <a:srgbClr val="006FC0"/>
                </a:solidFill>
                <a:latin typeface="Arial"/>
                <a:cs typeface="Arial"/>
              </a:rPr>
              <a:t>associate.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09406" y="5563920"/>
            <a:ext cx="30480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See Dimension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Packaging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Limits on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Page</a:t>
            </a:r>
            <a:r>
              <a:rPr sz="1800" b="1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17920" y="918667"/>
            <a:ext cx="2553970" cy="493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9554" marR="5080" indent="-23749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50190" algn="l"/>
              </a:tabLst>
            </a:pPr>
            <a:r>
              <a:rPr sz="1400" dirty="0">
                <a:latin typeface="Trebuchet MS"/>
                <a:cs typeface="Trebuchet MS"/>
              </a:rPr>
              <a:t>Enter </a:t>
            </a:r>
            <a:r>
              <a:rPr sz="1400" spc="-5" dirty="0">
                <a:latin typeface="Trebuchet MS"/>
                <a:cs typeface="Trebuchet MS"/>
              </a:rPr>
              <a:t>the </a:t>
            </a:r>
            <a:r>
              <a:rPr sz="1400" dirty="0">
                <a:latin typeface="Trebuchet MS"/>
                <a:cs typeface="Trebuchet MS"/>
              </a:rPr>
              <a:t>shipping</a:t>
            </a:r>
            <a:r>
              <a:rPr sz="1400" spc="-80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Location's  </a:t>
            </a:r>
            <a:r>
              <a:rPr sz="1400" dirty="0">
                <a:latin typeface="Trebuchet MS"/>
                <a:cs typeface="Trebuchet MS"/>
              </a:rPr>
              <a:t>Address</a:t>
            </a:r>
            <a:r>
              <a:rPr sz="1400" spc="-5" dirty="0">
                <a:latin typeface="Trebuchet MS"/>
                <a:cs typeface="Trebuchet MS"/>
              </a:rPr>
              <a:t> Details</a:t>
            </a:r>
            <a:endParaRPr sz="1400">
              <a:latin typeface="Trebuchet MS"/>
              <a:cs typeface="Trebuchet MS"/>
            </a:endParaRPr>
          </a:p>
          <a:p>
            <a:pPr marL="249554" marR="30480" indent="-237490">
              <a:lnSpc>
                <a:spcPct val="100000"/>
              </a:lnSpc>
              <a:buAutoNum type="arabicParenR"/>
              <a:tabLst>
                <a:tab pos="250190" algn="l"/>
              </a:tabLst>
            </a:pPr>
            <a:r>
              <a:rPr sz="1400" dirty="0">
                <a:latin typeface="Trebuchet MS"/>
                <a:cs typeface="Trebuchet MS"/>
              </a:rPr>
              <a:t>Enter </a:t>
            </a:r>
            <a:r>
              <a:rPr sz="1400" spc="-5" dirty="0">
                <a:latin typeface="Trebuchet MS"/>
                <a:cs typeface="Trebuchet MS"/>
              </a:rPr>
              <a:t>Correct Delivery  </a:t>
            </a:r>
            <a:r>
              <a:rPr sz="1400" dirty="0">
                <a:latin typeface="Trebuchet MS"/>
                <a:cs typeface="Trebuchet MS"/>
              </a:rPr>
              <a:t>location </a:t>
            </a:r>
            <a:r>
              <a:rPr sz="1400" spc="-5" dirty="0">
                <a:latin typeface="Trebuchet MS"/>
                <a:cs typeface="Trebuchet MS"/>
              </a:rPr>
              <a:t>details, as provided  by the Milliken  Representative, </a:t>
            </a:r>
            <a:r>
              <a:rPr sz="1400" dirty="0">
                <a:latin typeface="Trebuchet MS"/>
                <a:cs typeface="Trebuchet MS"/>
              </a:rPr>
              <a:t>or follow  </a:t>
            </a:r>
            <a:r>
              <a:rPr sz="1400" spc="-5" dirty="0">
                <a:latin typeface="Trebuchet MS"/>
                <a:cs typeface="Trebuchet MS"/>
              </a:rPr>
              <a:t>instruction </a:t>
            </a:r>
            <a:r>
              <a:rPr sz="1400" dirty="0">
                <a:latin typeface="Trebuchet MS"/>
                <a:cs typeface="Trebuchet MS"/>
              </a:rPr>
              <a:t>on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PO.</a:t>
            </a:r>
            <a:endParaRPr sz="1400">
              <a:latin typeface="Trebuchet MS"/>
              <a:cs typeface="Trebuchet MS"/>
            </a:endParaRPr>
          </a:p>
          <a:p>
            <a:pPr marL="249554" marR="40640" indent="-237490">
              <a:lnSpc>
                <a:spcPct val="100000"/>
              </a:lnSpc>
              <a:buAutoNum type="arabicParenR"/>
              <a:tabLst>
                <a:tab pos="250190" algn="l"/>
              </a:tabLst>
            </a:pPr>
            <a:r>
              <a:rPr sz="1400" dirty="0">
                <a:latin typeface="Trebuchet MS"/>
                <a:cs typeface="Trebuchet MS"/>
              </a:rPr>
              <a:t>Enter </a:t>
            </a:r>
            <a:r>
              <a:rPr sz="1400" spc="-5" dirty="0">
                <a:latin typeface="Trebuchet MS"/>
                <a:cs typeface="Trebuchet MS"/>
              </a:rPr>
              <a:t>the date material is  </a:t>
            </a:r>
            <a:r>
              <a:rPr sz="1400" dirty="0">
                <a:latin typeface="Trebuchet MS"/>
                <a:cs typeface="Trebuchet MS"/>
              </a:rPr>
              <a:t>ready for </a:t>
            </a:r>
            <a:r>
              <a:rPr sz="1400" spc="-5" dirty="0">
                <a:latin typeface="Trebuchet MS"/>
                <a:cs typeface="Trebuchet MS"/>
              </a:rPr>
              <a:t>pickup, and  provide accurate cargo  details. </a:t>
            </a:r>
            <a:r>
              <a:rPr sz="1400" dirty="0">
                <a:latin typeface="Trebuchet MS"/>
                <a:cs typeface="Trebuchet MS"/>
              </a:rPr>
              <a:t>Select Service </a:t>
            </a:r>
            <a:r>
              <a:rPr sz="1400" spc="-5" dirty="0">
                <a:latin typeface="Trebuchet MS"/>
                <a:cs typeface="Trebuchet MS"/>
              </a:rPr>
              <a:t>type  as </a:t>
            </a:r>
            <a:r>
              <a:rPr sz="1400" dirty="0">
                <a:latin typeface="Trebuchet MS"/>
                <a:cs typeface="Trebuchet MS"/>
              </a:rPr>
              <a:t>ground </a:t>
            </a:r>
            <a:r>
              <a:rPr sz="1400" spc="-5" dirty="0">
                <a:latin typeface="Trebuchet MS"/>
                <a:cs typeface="Trebuchet MS"/>
              </a:rPr>
              <a:t>unless </a:t>
            </a:r>
            <a:r>
              <a:rPr sz="1400" dirty="0">
                <a:latin typeface="Trebuchet MS"/>
                <a:cs typeface="Trebuchet MS"/>
              </a:rPr>
              <a:t>otherwise  </a:t>
            </a:r>
            <a:r>
              <a:rPr sz="1400" spc="-5" dirty="0">
                <a:latin typeface="Trebuchet MS"/>
                <a:cs typeface="Trebuchet MS"/>
              </a:rPr>
              <a:t>instructed, </a:t>
            </a:r>
            <a:r>
              <a:rPr sz="1400" dirty="0">
                <a:latin typeface="Trebuchet MS"/>
                <a:cs typeface="Trebuchet MS"/>
              </a:rPr>
              <a:t>select "your  </a:t>
            </a:r>
            <a:r>
              <a:rPr sz="1400" spc="-5" dirty="0">
                <a:latin typeface="Trebuchet MS"/>
                <a:cs typeface="Trebuchet MS"/>
              </a:rPr>
              <a:t>packaging type, and provide  dimensions</a:t>
            </a:r>
            <a:endParaRPr sz="1400">
              <a:latin typeface="Trebuchet MS"/>
              <a:cs typeface="Trebuchet MS"/>
            </a:endParaRPr>
          </a:p>
          <a:p>
            <a:pPr marL="249554" marR="139700" indent="-237490">
              <a:lnSpc>
                <a:spcPct val="100000"/>
              </a:lnSpc>
              <a:buAutoNum type="arabicParenR"/>
              <a:tabLst>
                <a:tab pos="250190" algn="l"/>
              </a:tabLst>
            </a:pPr>
            <a:r>
              <a:rPr sz="1400" spc="-5" dirty="0">
                <a:latin typeface="Trebuchet MS"/>
                <a:cs typeface="Trebuchet MS"/>
              </a:rPr>
              <a:t>When </a:t>
            </a:r>
            <a:r>
              <a:rPr sz="1400" dirty="0">
                <a:latin typeface="Trebuchet MS"/>
                <a:cs typeface="Trebuchet MS"/>
              </a:rPr>
              <a:t>Selecting </a:t>
            </a:r>
            <a:r>
              <a:rPr sz="1400" spc="-5" dirty="0">
                <a:latin typeface="Trebuchet MS"/>
                <a:cs typeface="Trebuchet MS"/>
              </a:rPr>
              <a:t>the</a:t>
            </a:r>
            <a:r>
              <a:rPr sz="1400" spc="-10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service  level, </a:t>
            </a:r>
            <a:r>
              <a:rPr sz="1400" spc="-5" dirty="0">
                <a:latin typeface="Trebuchet MS"/>
                <a:cs typeface="Trebuchet MS"/>
              </a:rPr>
              <a:t>please </a:t>
            </a:r>
            <a:r>
              <a:rPr sz="1400" dirty="0">
                <a:latin typeface="Trebuchet MS"/>
                <a:cs typeface="Trebuchet MS"/>
              </a:rPr>
              <a:t>select FedEx  </a:t>
            </a:r>
            <a:r>
              <a:rPr sz="1400" spc="-5" dirty="0">
                <a:latin typeface="Trebuchet MS"/>
                <a:cs typeface="Trebuchet MS"/>
              </a:rPr>
              <a:t>Ground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Collect.</a:t>
            </a:r>
            <a:endParaRPr sz="1400">
              <a:latin typeface="Trebuchet MS"/>
              <a:cs typeface="Trebuchet MS"/>
            </a:endParaRPr>
          </a:p>
          <a:p>
            <a:pPr marL="249554" marR="25400" indent="-237490">
              <a:lnSpc>
                <a:spcPct val="100000"/>
              </a:lnSpc>
              <a:buAutoNum type="arabicParenR"/>
              <a:tabLst>
                <a:tab pos="250190" algn="l"/>
              </a:tabLst>
            </a:pPr>
            <a:r>
              <a:rPr sz="1400" dirty="0">
                <a:latin typeface="Trebuchet MS"/>
                <a:cs typeface="Trebuchet MS"/>
              </a:rPr>
              <a:t>Add </a:t>
            </a:r>
            <a:r>
              <a:rPr sz="1400" spc="-5" dirty="0">
                <a:latin typeface="Trebuchet MS"/>
                <a:cs typeface="Trebuchet MS"/>
              </a:rPr>
              <a:t>any additional </a:t>
            </a:r>
            <a:r>
              <a:rPr sz="1400" dirty="0">
                <a:latin typeface="Trebuchet MS"/>
                <a:cs typeface="Trebuchet MS"/>
              </a:rPr>
              <a:t>special  services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only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if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requested, </a:t>
            </a:r>
            <a:r>
              <a:rPr sz="1400" dirty="0">
                <a:latin typeface="Trebuchet MS"/>
                <a:cs typeface="Trebuchet MS"/>
              </a:rPr>
              <a:t> schedule </a:t>
            </a:r>
            <a:r>
              <a:rPr sz="1400" spc="-5" dirty="0">
                <a:latin typeface="Trebuchet MS"/>
                <a:cs typeface="Trebuchet MS"/>
              </a:rPr>
              <a:t>the proper</a:t>
            </a:r>
            <a:r>
              <a:rPr sz="1400" spc="-85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pickup/  drop </a:t>
            </a:r>
            <a:r>
              <a:rPr sz="1400" dirty="0">
                <a:latin typeface="Trebuchet MS"/>
                <a:cs typeface="Trebuchet MS"/>
              </a:rPr>
              <a:t>off </a:t>
            </a:r>
            <a:r>
              <a:rPr sz="1400" spc="-5" dirty="0">
                <a:latin typeface="Trebuchet MS"/>
                <a:cs typeface="Trebuchet MS"/>
              </a:rPr>
              <a:t>type, and click  Complete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shipment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7587" y="791567"/>
            <a:ext cx="5937540" cy="57685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782320"/>
            <a:chOff x="0" y="0"/>
            <a:chExt cx="12192000" cy="78232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7818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520428" y="137160"/>
              <a:ext cx="2362200" cy="457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8438284" y="3610209"/>
            <a:ext cx="2554223" cy="20025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14958" y="987971"/>
            <a:ext cx="641731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"/>
                <a:cs typeface="Arial"/>
              </a:rPr>
              <a:t>Please refer to the </a:t>
            </a:r>
            <a:r>
              <a:rPr sz="1400" spc="-5" dirty="0">
                <a:latin typeface="Arial"/>
                <a:cs typeface="Arial"/>
              </a:rPr>
              <a:t>below </a:t>
            </a:r>
            <a:r>
              <a:rPr sz="1400" dirty="0">
                <a:latin typeface="Arial"/>
                <a:cs typeface="Arial"/>
              </a:rPr>
              <a:t>service sensitive requirements </a:t>
            </a:r>
            <a:r>
              <a:rPr sz="1400" spc="-5" dirty="0">
                <a:latin typeface="Arial"/>
                <a:cs typeface="Arial"/>
              </a:rPr>
              <a:t>below when determining  how </a:t>
            </a:r>
            <a:r>
              <a:rPr sz="1400" dirty="0">
                <a:latin typeface="Arial"/>
                <a:cs typeface="Arial"/>
              </a:rPr>
              <a:t>to ship your </a:t>
            </a:r>
            <a:r>
              <a:rPr sz="1400" spc="-5" dirty="0">
                <a:latin typeface="Arial"/>
                <a:cs typeface="Arial"/>
              </a:rPr>
              <a:t>package: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661579" y="3193719"/>
            <a:ext cx="33362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"/>
                <a:cs typeface="Arial"/>
              </a:rPr>
              <a:t>* Length/Girth calculation = L + 2*W +</a:t>
            </a:r>
            <a:r>
              <a:rPr sz="1400" spc="-2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2*H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48892" y="119253"/>
            <a:ext cx="73431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FedEx </a:t>
            </a:r>
            <a:r>
              <a:rPr spc="-25" dirty="0"/>
              <a:t>Parcel* </a:t>
            </a:r>
            <a:r>
              <a:rPr spc="-5" dirty="0"/>
              <a:t>Dimension &amp; </a:t>
            </a:r>
            <a:r>
              <a:rPr spc="-30" dirty="0"/>
              <a:t>Packaging</a:t>
            </a:r>
            <a:r>
              <a:rPr spc="45" dirty="0"/>
              <a:t> </a:t>
            </a:r>
            <a:r>
              <a:rPr spc="-5" dirty="0"/>
              <a:t>Limits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75792" y="5143652"/>
            <a:ext cx="3692525" cy="90931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92405" marR="5080" indent="-180340">
              <a:lnSpc>
                <a:spcPct val="102299"/>
              </a:lnSpc>
              <a:spcBef>
                <a:spcPts val="175"/>
              </a:spcBef>
            </a:pPr>
            <a:r>
              <a:rPr sz="1400" dirty="0">
                <a:latin typeface="Arial"/>
                <a:cs typeface="Arial"/>
              </a:rPr>
              <a:t>*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Parcel</a:t>
            </a:r>
            <a:r>
              <a:rPr sz="1400" dirty="0">
                <a:latin typeface="Arial"/>
                <a:cs typeface="Arial"/>
              </a:rPr>
              <a:t> refers to </a:t>
            </a:r>
            <a:r>
              <a:rPr sz="1400" spc="-5" dirty="0">
                <a:latin typeface="Arial"/>
                <a:cs typeface="Arial"/>
              </a:rPr>
              <a:t>all of </a:t>
            </a:r>
            <a:r>
              <a:rPr sz="1400" dirty="0">
                <a:latin typeface="Arial"/>
                <a:cs typeface="Arial"/>
              </a:rPr>
              <a:t>FedEx's small</a:t>
            </a:r>
            <a:r>
              <a:rPr sz="1400" spc="-1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package  </a:t>
            </a:r>
            <a:r>
              <a:rPr sz="1400" dirty="0">
                <a:latin typeface="Arial"/>
                <a:cs typeface="Arial"/>
              </a:rPr>
              <a:t>services (ground and air). It does not refer  to FedEx Freight or other heavy-weight  services.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50493" y="3407917"/>
            <a:ext cx="882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0493" y="1701038"/>
            <a:ext cx="4935220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sz="1400" dirty="0">
                <a:latin typeface="Arial"/>
                <a:cs typeface="Arial"/>
              </a:rPr>
              <a:t>FedEx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Ground®: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spc="-5" dirty="0">
                <a:latin typeface="Arial"/>
                <a:cs typeface="Arial"/>
              </a:rPr>
              <a:t>Up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150 lbs. per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package,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dirty="0">
                <a:latin typeface="Arial"/>
                <a:cs typeface="Arial"/>
              </a:rPr>
              <a:t>Max </a:t>
            </a:r>
            <a:r>
              <a:rPr sz="1400" spc="-5" dirty="0">
                <a:latin typeface="Arial"/>
                <a:cs typeface="Arial"/>
              </a:rPr>
              <a:t>length- 108”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length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dirty="0">
                <a:latin typeface="Arial"/>
                <a:cs typeface="Arial"/>
              </a:rPr>
              <a:t>Max </a:t>
            </a:r>
            <a:r>
              <a:rPr sz="1400" spc="-5" dirty="0">
                <a:latin typeface="Arial"/>
                <a:cs typeface="Arial"/>
              </a:rPr>
              <a:t>girth- 165” </a:t>
            </a:r>
            <a:r>
              <a:rPr sz="1400" dirty="0">
                <a:latin typeface="Arial"/>
                <a:cs typeface="Arial"/>
              </a:rPr>
              <a:t>(L + </a:t>
            </a:r>
            <a:r>
              <a:rPr sz="1400" spc="-5" dirty="0">
                <a:latin typeface="Arial"/>
                <a:cs typeface="Arial"/>
              </a:rPr>
              <a:t>2H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+2W)</a:t>
            </a:r>
            <a:endParaRPr sz="140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1400" dirty="0">
                <a:latin typeface="Arial"/>
                <a:cs typeface="Arial"/>
              </a:rPr>
              <a:t>FedEx </a:t>
            </a:r>
            <a:r>
              <a:rPr sz="1400" spc="-5" dirty="0">
                <a:latin typeface="Arial"/>
                <a:cs typeface="Arial"/>
              </a:rPr>
              <a:t>Home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Delivery®: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spc="-5" dirty="0">
                <a:latin typeface="Arial"/>
                <a:cs typeface="Arial"/>
              </a:rPr>
              <a:t>Residential </a:t>
            </a:r>
            <a:r>
              <a:rPr sz="1400" dirty="0">
                <a:latin typeface="Arial"/>
                <a:cs typeface="Arial"/>
              </a:rPr>
              <a:t>shipments </a:t>
            </a:r>
            <a:r>
              <a:rPr sz="1400" spc="-5" dirty="0">
                <a:latin typeface="Arial"/>
                <a:cs typeface="Arial"/>
              </a:rPr>
              <a:t>up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150 lbs. per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package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dirty="0">
                <a:latin typeface="Arial"/>
                <a:cs typeface="Arial"/>
              </a:rPr>
              <a:t>Max </a:t>
            </a:r>
            <a:r>
              <a:rPr sz="1400" spc="-5" dirty="0">
                <a:latin typeface="Arial"/>
                <a:cs typeface="Arial"/>
              </a:rPr>
              <a:t>length- 108”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length</a:t>
            </a:r>
            <a:endParaRPr sz="1400">
              <a:latin typeface="Arial"/>
              <a:cs typeface="Arial"/>
            </a:endParaRPr>
          </a:p>
          <a:p>
            <a:pPr marL="469265" marR="1576070" lvl="1" indent="45720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dirty="0">
                <a:latin typeface="Arial"/>
                <a:cs typeface="Arial"/>
              </a:rPr>
              <a:t>Max </a:t>
            </a:r>
            <a:r>
              <a:rPr sz="1400" spc="-5" dirty="0">
                <a:latin typeface="Arial"/>
                <a:cs typeface="Arial"/>
              </a:rPr>
              <a:t>girth- 165” </a:t>
            </a:r>
            <a:r>
              <a:rPr sz="1400" dirty="0">
                <a:latin typeface="Arial"/>
                <a:cs typeface="Arial"/>
              </a:rPr>
              <a:t>(L + </a:t>
            </a:r>
            <a:r>
              <a:rPr sz="1400" spc="-5" dirty="0">
                <a:latin typeface="Arial"/>
                <a:cs typeface="Arial"/>
              </a:rPr>
              <a:t>2H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+2W)  FedEx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Express®: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spc="-5" dirty="0">
                <a:latin typeface="Arial"/>
                <a:cs typeface="Arial"/>
              </a:rPr>
              <a:t>Up </a:t>
            </a:r>
            <a:r>
              <a:rPr sz="1400" dirty="0">
                <a:latin typeface="Arial"/>
                <a:cs typeface="Arial"/>
              </a:rPr>
              <a:t>to </a:t>
            </a:r>
            <a:r>
              <a:rPr sz="1400" spc="-5" dirty="0">
                <a:latin typeface="Arial"/>
                <a:cs typeface="Arial"/>
              </a:rPr>
              <a:t>150 lbs. per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package,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dirty="0">
                <a:latin typeface="Arial"/>
                <a:cs typeface="Arial"/>
              </a:rPr>
              <a:t>Max </a:t>
            </a:r>
            <a:r>
              <a:rPr sz="1400" spc="-5" dirty="0">
                <a:latin typeface="Arial"/>
                <a:cs typeface="Arial"/>
              </a:rPr>
              <a:t>length-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96”</a:t>
            </a:r>
            <a:endParaRPr sz="1400">
              <a:latin typeface="Arial"/>
              <a:cs typeface="Arial"/>
            </a:endParaRPr>
          </a:p>
          <a:p>
            <a:pPr marL="1038225" lvl="1" indent="-111760">
              <a:lnSpc>
                <a:spcPct val="100000"/>
              </a:lnSpc>
              <a:buChar char="•"/>
              <a:tabLst>
                <a:tab pos="1038860" algn="l"/>
              </a:tabLst>
            </a:pPr>
            <a:r>
              <a:rPr sz="1400" dirty="0">
                <a:latin typeface="Arial"/>
                <a:cs typeface="Arial"/>
              </a:rPr>
              <a:t>Max </a:t>
            </a:r>
            <a:r>
              <a:rPr sz="1400" spc="-5" dirty="0">
                <a:latin typeface="Arial"/>
                <a:cs typeface="Arial"/>
              </a:rPr>
              <a:t>girth- 130” </a:t>
            </a:r>
            <a:r>
              <a:rPr sz="1400" dirty="0">
                <a:latin typeface="Arial"/>
                <a:cs typeface="Arial"/>
              </a:rPr>
              <a:t>(L + </a:t>
            </a:r>
            <a:r>
              <a:rPr sz="1400" spc="-5" dirty="0">
                <a:latin typeface="Arial"/>
                <a:cs typeface="Arial"/>
              </a:rPr>
              <a:t>2H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+2W)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1593" y="186307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8383" y="107949"/>
            <a:ext cx="57886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Milliken </a:t>
            </a:r>
            <a:r>
              <a:rPr spc="-50" dirty="0"/>
              <a:t>LTL </a:t>
            </a:r>
            <a:r>
              <a:rPr spc="-70" dirty="0"/>
              <a:t>Inbound </a:t>
            </a:r>
            <a:r>
              <a:rPr spc="-5" dirty="0"/>
              <a:t>Routing</a:t>
            </a:r>
            <a:r>
              <a:rPr spc="-390" dirty="0"/>
              <a:t> </a:t>
            </a:r>
            <a:r>
              <a:rPr spc="-20" dirty="0"/>
              <a:t>Guide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55100" y="1833156"/>
            <a:ext cx="2943225" cy="2526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  <a:buSzPct val="78571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-5" dirty="0">
                <a:latin typeface="Calibri"/>
                <a:cs typeface="Calibri"/>
              </a:rPr>
              <a:t>Please route all </a:t>
            </a:r>
            <a:r>
              <a:rPr sz="1400" spc="-45" dirty="0">
                <a:latin typeface="Calibri"/>
                <a:cs typeface="Calibri"/>
              </a:rPr>
              <a:t>LTL </a:t>
            </a:r>
            <a:r>
              <a:rPr sz="1400" spc="-5" dirty="0">
                <a:latin typeface="Calibri"/>
                <a:cs typeface="Calibri"/>
              </a:rPr>
              <a:t>shipments </a:t>
            </a:r>
            <a:r>
              <a:rPr sz="1400" spc="-10" dirty="0">
                <a:latin typeface="Calibri"/>
                <a:cs typeface="Calibri"/>
              </a:rPr>
              <a:t>based  </a:t>
            </a:r>
            <a:r>
              <a:rPr sz="1400" spc="-5" dirty="0">
                <a:latin typeface="Calibri"/>
                <a:cs typeface="Calibri"/>
              </a:rPr>
              <a:t>on the </a:t>
            </a:r>
            <a:r>
              <a:rPr sz="1400" spc="-10" dirty="0">
                <a:latin typeface="Calibri"/>
                <a:cs typeface="Calibri"/>
              </a:rPr>
              <a:t>state </a:t>
            </a:r>
            <a:r>
              <a:rPr sz="1400" spc="-5" dirty="0">
                <a:latin typeface="Calibri"/>
                <a:cs typeface="Calibri"/>
              </a:rPr>
              <a:t>in </a:t>
            </a:r>
            <a:r>
              <a:rPr sz="1400" spc="-10" dirty="0">
                <a:latin typeface="Calibri"/>
                <a:cs typeface="Calibri"/>
              </a:rPr>
              <a:t>which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10" dirty="0">
                <a:latin typeface="Calibri"/>
                <a:cs typeface="Calibri"/>
              </a:rPr>
              <a:t>shipment 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originates</a:t>
            </a:r>
            <a:endParaRPr sz="1400">
              <a:latin typeface="Calibri"/>
              <a:cs typeface="Calibri"/>
            </a:endParaRPr>
          </a:p>
          <a:p>
            <a:pPr marL="299085" marR="269875" indent="-287020">
              <a:lnSpc>
                <a:spcPct val="100000"/>
              </a:lnSpc>
              <a:spcBef>
                <a:spcPts val="595"/>
              </a:spcBef>
              <a:buSzPct val="78571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-5" dirty="0">
                <a:latin typeface="Calibri"/>
                <a:cs typeface="Calibri"/>
              </a:rPr>
              <a:t>If </a:t>
            </a:r>
            <a:r>
              <a:rPr sz="1400" spc="-10" dirty="0">
                <a:latin typeface="Calibri"/>
                <a:cs typeface="Calibri"/>
              </a:rPr>
              <a:t>shipping </a:t>
            </a:r>
            <a:r>
              <a:rPr sz="1400" spc="-5" dirty="0">
                <a:latin typeface="Calibri"/>
                <a:cs typeface="Calibri"/>
              </a:rPr>
              <a:t>on the </a:t>
            </a:r>
            <a:r>
              <a:rPr sz="1400" spc="-10" dirty="0">
                <a:latin typeface="Calibri"/>
                <a:cs typeface="Calibri"/>
              </a:rPr>
              <a:t>same </a:t>
            </a:r>
            <a:r>
              <a:rPr sz="1400" spc="-5" dirty="0">
                <a:latin typeface="Calibri"/>
                <a:cs typeface="Calibri"/>
              </a:rPr>
              <a:t>day </a:t>
            </a:r>
            <a:r>
              <a:rPr sz="1400" spc="-10" dirty="0">
                <a:latin typeface="Calibri"/>
                <a:cs typeface="Calibri"/>
              </a:rPr>
              <a:t>from  same </a:t>
            </a:r>
            <a:r>
              <a:rPr sz="1400" spc="-5" dirty="0">
                <a:latin typeface="Calibri"/>
                <a:cs typeface="Calibri"/>
              </a:rPr>
              <a:t>origin to </a:t>
            </a:r>
            <a:r>
              <a:rPr sz="1400" spc="-10" dirty="0">
                <a:latin typeface="Calibri"/>
                <a:cs typeface="Calibri"/>
              </a:rPr>
              <a:t>same destination  </a:t>
            </a:r>
            <a:r>
              <a:rPr sz="1400" spc="-5" dirty="0">
                <a:latin typeface="Calibri"/>
                <a:cs typeface="Calibri"/>
              </a:rPr>
              <a:t>please </a:t>
            </a:r>
            <a:r>
              <a:rPr sz="1400" spc="-10" dirty="0">
                <a:latin typeface="Calibri"/>
                <a:cs typeface="Calibri"/>
              </a:rPr>
              <a:t>refer </a:t>
            </a:r>
            <a:r>
              <a:rPr sz="1400" spc="-5" dirty="0">
                <a:latin typeface="Calibri"/>
                <a:cs typeface="Calibri"/>
              </a:rPr>
              <a:t>to our </a:t>
            </a:r>
            <a:r>
              <a:rPr sz="1400" spc="-10" dirty="0">
                <a:latin typeface="Calibri"/>
                <a:cs typeface="Calibri"/>
              </a:rPr>
              <a:t>consolidation  rules </a:t>
            </a:r>
            <a:r>
              <a:rPr sz="1400" spc="-5" dirty="0">
                <a:latin typeface="Calibri"/>
                <a:cs typeface="Calibri"/>
              </a:rPr>
              <a:t>on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 action="ppaction://hlinksldjump"/>
              </a:rPr>
              <a:t>page</a:t>
            </a:r>
            <a:r>
              <a:rPr sz="14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 action="ppaction://hlinksldjump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 action="ppaction://hlinksldjump"/>
              </a:rPr>
              <a:t>7</a:t>
            </a:r>
            <a:endParaRPr sz="1400">
              <a:latin typeface="Calibri"/>
              <a:cs typeface="Calibri"/>
            </a:endParaRPr>
          </a:p>
          <a:p>
            <a:pPr marL="299085" marR="24130" indent="-287020">
              <a:lnSpc>
                <a:spcPct val="100000"/>
              </a:lnSpc>
              <a:spcBef>
                <a:spcPts val="605"/>
              </a:spcBef>
              <a:buSzPct val="78571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-5" dirty="0">
                <a:latin typeface="Calibri"/>
                <a:cs typeface="Calibri"/>
              </a:rPr>
              <a:t>For </a:t>
            </a:r>
            <a:r>
              <a:rPr sz="1400" spc="-10" dirty="0">
                <a:latin typeface="Calibri"/>
                <a:cs typeface="Calibri"/>
              </a:rPr>
              <a:t>all other inquiries </a:t>
            </a:r>
            <a:r>
              <a:rPr sz="1400" spc="-5" dirty="0">
                <a:latin typeface="Calibri"/>
                <a:cs typeface="Calibri"/>
              </a:rPr>
              <a:t>regarding  </a:t>
            </a:r>
            <a:r>
              <a:rPr sz="1400" spc="-10" dirty="0">
                <a:latin typeface="Calibri"/>
                <a:cs typeface="Calibri"/>
              </a:rPr>
              <a:t>routing </a:t>
            </a:r>
            <a:r>
              <a:rPr sz="1400" spc="-5" dirty="0">
                <a:latin typeface="Calibri"/>
                <a:cs typeface="Calibri"/>
              </a:rPr>
              <a:t>or </a:t>
            </a:r>
            <a:r>
              <a:rPr sz="1400" spc="-10" dirty="0">
                <a:latin typeface="Calibri"/>
                <a:cs typeface="Calibri"/>
              </a:rPr>
              <a:t>consolidation instructions  </a:t>
            </a:r>
            <a:r>
              <a:rPr sz="1400" spc="-5" dirty="0">
                <a:latin typeface="Calibri"/>
                <a:cs typeface="Calibri"/>
              </a:rPr>
              <a:t>please call Corporate Logistics at  864-503-1789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73422" y="1396971"/>
            <a:ext cx="1089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65" dirty="0">
                <a:solidFill>
                  <a:srgbClr val="006EC0"/>
                </a:solidFill>
                <a:latin typeface="Trebuchet MS"/>
                <a:cs typeface="Trebuchet MS"/>
              </a:rPr>
              <a:t>IMPORTANT!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99310" y="901446"/>
            <a:ext cx="6705600" cy="662940"/>
          </a:xfrm>
          <a:prstGeom prst="rect">
            <a:avLst/>
          </a:prstGeom>
          <a:ln w="25907">
            <a:solidFill>
              <a:srgbClr val="385D89"/>
            </a:solidFill>
          </a:ln>
        </p:spPr>
        <p:txBody>
          <a:bodyPr vert="horz" wrap="square" lIns="0" tIns="178435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1405"/>
              </a:spcBef>
            </a:pPr>
            <a:r>
              <a:rPr sz="2000" spc="-45" dirty="0">
                <a:latin typeface="Calibri"/>
                <a:cs typeface="Calibri"/>
              </a:rPr>
              <a:t>ONLY </a:t>
            </a:r>
            <a:r>
              <a:rPr sz="2000" dirty="0">
                <a:latin typeface="Calibri"/>
                <a:cs typeface="Calibri"/>
              </a:rPr>
              <a:t>FOR SHIPMENTS DELIVERING </a:t>
            </a:r>
            <a:r>
              <a:rPr sz="2000" spc="5" dirty="0">
                <a:latin typeface="Calibri"/>
                <a:cs typeface="Calibri"/>
              </a:rPr>
              <a:t>WITHIN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SOUTHEAST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©2010 </a:t>
            </a:r>
            <a:r>
              <a:rPr dirty="0"/>
              <a:t>Milliken, Private &amp;</a:t>
            </a:r>
            <a:r>
              <a:rPr spc="-80" dirty="0"/>
              <a:t> </a:t>
            </a:r>
            <a:r>
              <a:rPr spc="-5" dirty="0"/>
              <a:t>Confidential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A6AC47-9A03-4A29-AB44-8B7D1BC94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148" y="1564386"/>
            <a:ext cx="8327313" cy="501096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0491" y="6585304"/>
            <a:ext cx="175958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©2010 </a:t>
            </a:r>
            <a:r>
              <a:rPr sz="800" dirty="0">
                <a:solidFill>
                  <a:srgbClr val="96999B"/>
                </a:solidFill>
                <a:latin typeface="Trebuchet MS"/>
                <a:cs typeface="Trebuchet MS"/>
              </a:rPr>
              <a:t>Milliken, </a:t>
            </a: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Private </a:t>
            </a:r>
            <a:r>
              <a:rPr sz="800" dirty="0">
                <a:solidFill>
                  <a:srgbClr val="96999B"/>
                </a:solidFill>
                <a:latin typeface="Trebuchet MS"/>
                <a:cs typeface="Trebuchet MS"/>
              </a:rPr>
              <a:t>&amp;</a:t>
            </a:r>
            <a:r>
              <a:rPr sz="800" spc="-185" dirty="0">
                <a:solidFill>
                  <a:srgbClr val="96999B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Confidential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1593" y="186307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FFFF"/>
                </a:solidFill>
                <a:latin typeface="Trebuchet MS"/>
                <a:cs typeface="Trebuchet MS"/>
              </a:rPr>
              <a:t>7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34501" y="6364630"/>
            <a:ext cx="3783329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57325" marR="5080" indent="-144526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1 </a:t>
            </a:r>
            <a:r>
              <a:rPr sz="1400" b="1" spc="-10" dirty="0">
                <a:latin typeface="Arial"/>
                <a:cs typeface="Arial"/>
              </a:rPr>
              <a:t>consolidated </a:t>
            </a:r>
            <a:r>
              <a:rPr sz="1400" b="1" spc="-5" dirty="0">
                <a:latin typeface="Arial"/>
                <a:cs typeface="Arial"/>
              </a:rPr>
              <a:t>shipment </a:t>
            </a:r>
            <a:r>
              <a:rPr sz="1400" b="1" spc="-10" dirty="0">
                <a:latin typeface="Arial"/>
                <a:cs typeface="Arial"/>
              </a:rPr>
              <a:t>presented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30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carrier  @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5,254LB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587995" y="1368552"/>
            <a:ext cx="4217035" cy="4912360"/>
            <a:chOff x="7587995" y="1368552"/>
            <a:chExt cx="4217035" cy="4912360"/>
          </a:xfrm>
        </p:grpSpPr>
        <p:sp>
          <p:nvSpPr>
            <p:cNvPr id="6" name="object 6"/>
            <p:cNvSpPr/>
            <p:nvPr/>
          </p:nvSpPr>
          <p:spPr>
            <a:xfrm>
              <a:off x="7652003" y="1798319"/>
              <a:ext cx="3462527" cy="44820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90331" y="1688591"/>
              <a:ext cx="3566159" cy="448055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14665" y="5234178"/>
              <a:ext cx="377825" cy="0"/>
            </a:xfrm>
            <a:custGeom>
              <a:avLst/>
              <a:gdLst/>
              <a:ahLst/>
              <a:cxnLst/>
              <a:rect l="l" t="t" r="r" b="b"/>
              <a:pathLst>
                <a:path w="377825">
                  <a:moveTo>
                    <a:pt x="0" y="0"/>
                  </a:moveTo>
                  <a:lnTo>
                    <a:pt x="377444" y="0"/>
                  </a:lnTo>
                </a:path>
              </a:pathLst>
            </a:custGeom>
            <a:ln w="53340">
              <a:solidFill>
                <a:srgbClr val="00A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14665" y="5208270"/>
              <a:ext cx="377825" cy="53340"/>
            </a:xfrm>
            <a:custGeom>
              <a:avLst/>
              <a:gdLst/>
              <a:ahLst/>
              <a:cxnLst/>
              <a:rect l="l" t="t" r="r" b="b"/>
              <a:pathLst>
                <a:path w="377825" h="53339">
                  <a:moveTo>
                    <a:pt x="0" y="53339"/>
                  </a:moveTo>
                  <a:lnTo>
                    <a:pt x="377444" y="53339"/>
                  </a:lnTo>
                  <a:lnTo>
                    <a:pt x="377444" y="0"/>
                  </a:lnTo>
                  <a:lnTo>
                    <a:pt x="0" y="0"/>
                  </a:lnTo>
                  <a:lnTo>
                    <a:pt x="0" y="53339"/>
                  </a:lnTo>
                  <a:close/>
                </a:path>
              </a:pathLst>
            </a:custGeom>
            <a:ln w="25908">
              <a:solidFill>
                <a:srgbClr val="00A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91093" y="5083302"/>
              <a:ext cx="697865" cy="0"/>
            </a:xfrm>
            <a:custGeom>
              <a:avLst/>
              <a:gdLst/>
              <a:ahLst/>
              <a:cxnLst/>
              <a:rect l="l" t="t" r="r" b="b"/>
              <a:pathLst>
                <a:path w="697865">
                  <a:moveTo>
                    <a:pt x="0" y="0"/>
                  </a:moveTo>
                  <a:lnTo>
                    <a:pt x="697865" y="0"/>
                  </a:lnTo>
                </a:path>
              </a:pathLst>
            </a:custGeom>
            <a:ln w="53340">
              <a:solidFill>
                <a:srgbClr val="00A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991093" y="5057394"/>
              <a:ext cx="697865" cy="53340"/>
            </a:xfrm>
            <a:custGeom>
              <a:avLst/>
              <a:gdLst/>
              <a:ahLst/>
              <a:cxnLst/>
              <a:rect l="l" t="t" r="r" b="b"/>
              <a:pathLst>
                <a:path w="697865" h="53339">
                  <a:moveTo>
                    <a:pt x="0" y="53339"/>
                  </a:moveTo>
                  <a:lnTo>
                    <a:pt x="697865" y="53339"/>
                  </a:lnTo>
                  <a:lnTo>
                    <a:pt x="697865" y="0"/>
                  </a:lnTo>
                  <a:lnTo>
                    <a:pt x="0" y="0"/>
                  </a:lnTo>
                  <a:lnTo>
                    <a:pt x="0" y="53339"/>
                  </a:lnTo>
                  <a:close/>
                </a:path>
              </a:pathLst>
            </a:custGeom>
            <a:ln w="25908">
              <a:solidFill>
                <a:srgbClr val="00A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91499" y="1368552"/>
              <a:ext cx="3613403" cy="424281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398905" y="5686450"/>
            <a:ext cx="3741420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0165" marR="5080" indent="-13081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2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separate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shipments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presented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carrier</a:t>
            </a:r>
            <a:r>
              <a:rPr sz="1400" b="1" spc="-19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@  </a:t>
            </a:r>
            <a:r>
              <a:rPr sz="1400" b="1" spc="-5" dirty="0">
                <a:latin typeface="Arial"/>
                <a:cs typeface="Arial"/>
              </a:rPr>
              <a:t>2,627LB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each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148383" y="107949"/>
            <a:ext cx="72567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LTL </a:t>
            </a:r>
            <a:r>
              <a:rPr spc="-5" dirty="0"/>
              <a:t>Bill of Lading Consolidation</a:t>
            </a:r>
            <a:r>
              <a:rPr spc="-320" dirty="0"/>
              <a:t> </a:t>
            </a:r>
            <a:r>
              <a:rPr spc="-5" dirty="0"/>
              <a:t>Instructions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789940" y="1296161"/>
            <a:ext cx="50704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0" dirty="0">
                <a:latin typeface="Arial"/>
                <a:cs typeface="Arial"/>
              </a:rPr>
              <a:t>Two </a:t>
            </a:r>
            <a:r>
              <a:rPr sz="1800" b="1" spc="-5" dirty="0">
                <a:latin typeface="Arial"/>
                <a:cs typeface="Arial"/>
              </a:rPr>
              <a:t>(2) Shipments </a:t>
            </a:r>
            <a:r>
              <a:rPr sz="1800" b="1" dirty="0">
                <a:latin typeface="Arial"/>
                <a:cs typeface="Arial"/>
              </a:rPr>
              <a:t>on </a:t>
            </a:r>
            <a:r>
              <a:rPr sz="1800" b="1" spc="-5" dirty="0">
                <a:latin typeface="Arial"/>
                <a:cs typeface="Arial"/>
              </a:rPr>
              <a:t>Same Day </a:t>
            </a:r>
            <a:r>
              <a:rPr sz="1800" b="1" dirty="0">
                <a:latin typeface="Arial"/>
                <a:cs typeface="Arial"/>
              </a:rPr>
              <a:t>-</a:t>
            </a:r>
            <a:r>
              <a:rPr sz="1800" b="1" spc="-175" dirty="0">
                <a:latin typeface="Arial"/>
                <a:cs typeface="Arial"/>
              </a:rPr>
              <a:t> </a:t>
            </a:r>
            <a:r>
              <a:rPr sz="18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INCORRECT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91680" y="1273808"/>
            <a:ext cx="4838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0" dirty="0">
                <a:latin typeface="Arial"/>
                <a:cs typeface="Arial"/>
              </a:rPr>
              <a:t>Two </a:t>
            </a:r>
            <a:r>
              <a:rPr sz="1800" b="1" spc="-5" dirty="0">
                <a:latin typeface="Arial"/>
                <a:cs typeface="Arial"/>
              </a:rPr>
              <a:t>(2) Shipments </a:t>
            </a:r>
            <a:r>
              <a:rPr sz="1800" b="1" dirty="0">
                <a:latin typeface="Arial"/>
                <a:cs typeface="Arial"/>
              </a:rPr>
              <a:t>on </a:t>
            </a:r>
            <a:r>
              <a:rPr sz="1800" b="1" spc="-5" dirty="0">
                <a:latin typeface="Arial"/>
                <a:cs typeface="Arial"/>
              </a:rPr>
              <a:t>Same Day </a:t>
            </a:r>
            <a:r>
              <a:rPr sz="1800" b="1" dirty="0">
                <a:latin typeface="Arial"/>
                <a:cs typeface="Arial"/>
              </a:rPr>
              <a:t>-</a:t>
            </a:r>
            <a:r>
              <a:rPr sz="1800" b="1" spc="-200" dirty="0">
                <a:latin typeface="Arial"/>
                <a:cs typeface="Arial"/>
              </a:rPr>
              <a:t> </a:t>
            </a:r>
            <a:r>
              <a:rPr sz="1800" b="1" u="heavy" spc="-5" dirty="0">
                <a:solidFill>
                  <a:srgbClr val="006EC0"/>
                </a:solidFill>
                <a:uFill>
                  <a:solidFill>
                    <a:srgbClr val="006EC0"/>
                  </a:solidFill>
                </a:uFill>
                <a:latin typeface="Arial"/>
                <a:cs typeface="Arial"/>
              </a:rPr>
              <a:t>CORRECT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75844" y="1761744"/>
            <a:ext cx="2967227" cy="37642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88791" y="1798320"/>
            <a:ext cx="2834639" cy="37566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7607744" y="1894267"/>
            <a:ext cx="1433830" cy="2229485"/>
            <a:chOff x="7607744" y="1894267"/>
            <a:chExt cx="1433830" cy="2229485"/>
          </a:xfrm>
        </p:grpSpPr>
        <p:sp>
          <p:nvSpPr>
            <p:cNvPr id="20" name="object 20"/>
            <p:cNvSpPr/>
            <p:nvPr/>
          </p:nvSpPr>
          <p:spPr>
            <a:xfrm>
              <a:off x="8077961" y="3699508"/>
              <a:ext cx="950594" cy="411480"/>
            </a:xfrm>
            <a:custGeom>
              <a:avLst/>
              <a:gdLst/>
              <a:ahLst/>
              <a:cxnLst/>
              <a:rect l="l" t="t" r="r" b="b"/>
              <a:pathLst>
                <a:path w="950595" h="411479">
                  <a:moveTo>
                    <a:pt x="0" y="205613"/>
                  </a:moveTo>
                  <a:lnTo>
                    <a:pt x="16979" y="150964"/>
                  </a:lnTo>
                  <a:lnTo>
                    <a:pt x="64897" y="101854"/>
                  </a:lnTo>
                  <a:lnTo>
                    <a:pt x="99034" y="79984"/>
                  </a:lnTo>
                  <a:lnTo>
                    <a:pt x="139217" y="60236"/>
                  </a:lnTo>
                  <a:lnTo>
                    <a:pt x="184861" y="42862"/>
                  </a:lnTo>
                  <a:lnTo>
                    <a:pt x="235394" y="28079"/>
                  </a:lnTo>
                  <a:lnTo>
                    <a:pt x="290271" y="16167"/>
                  </a:lnTo>
                  <a:lnTo>
                    <a:pt x="348919" y="7353"/>
                  </a:lnTo>
                  <a:lnTo>
                    <a:pt x="410756" y="1879"/>
                  </a:lnTo>
                  <a:lnTo>
                    <a:pt x="475234" y="0"/>
                  </a:lnTo>
                  <a:lnTo>
                    <a:pt x="539711" y="1879"/>
                  </a:lnTo>
                  <a:lnTo>
                    <a:pt x="601548" y="7353"/>
                  </a:lnTo>
                  <a:lnTo>
                    <a:pt x="660196" y="16167"/>
                  </a:lnTo>
                  <a:lnTo>
                    <a:pt x="715073" y="28079"/>
                  </a:lnTo>
                  <a:lnTo>
                    <a:pt x="765606" y="42862"/>
                  </a:lnTo>
                  <a:lnTo>
                    <a:pt x="811250" y="60236"/>
                  </a:lnTo>
                  <a:lnTo>
                    <a:pt x="851433" y="79984"/>
                  </a:lnTo>
                  <a:lnTo>
                    <a:pt x="885571" y="101854"/>
                  </a:lnTo>
                  <a:lnTo>
                    <a:pt x="933488" y="150964"/>
                  </a:lnTo>
                  <a:lnTo>
                    <a:pt x="950468" y="205613"/>
                  </a:lnTo>
                  <a:lnTo>
                    <a:pt x="946124" y="233502"/>
                  </a:lnTo>
                  <a:lnTo>
                    <a:pt x="913117" y="285623"/>
                  </a:lnTo>
                  <a:lnTo>
                    <a:pt x="851433" y="331241"/>
                  </a:lnTo>
                  <a:lnTo>
                    <a:pt x="811250" y="350989"/>
                  </a:lnTo>
                  <a:lnTo>
                    <a:pt x="765606" y="368363"/>
                  </a:lnTo>
                  <a:lnTo>
                    <a:pt x="715073" y="383146"/>
                  </a:lnTo>
                  <a:lnTo>
                    <a:pt x="660196" y="395058"/>
                  </a:lnTo>
                  <a:lnTo>
                    <a:pt x="601548" y="403872"/>
                  </a:lnTo>
                  <a:lnTo>
                    <a:pt x="539711" y="409346"/>
                  </a:lnTo>
                  <a:lnTo>
                    <a:pt x="475234" y="411226"/>
                  </a:lnTo>
                  <a:lnTo>
                    <a:pt x="410756" y="409346"/>
                  </a:lnTo>
                  <a:lnTo>
                    <a:pt x="348919" y="403872"/>
                  </a:lnTo>
                  <a:lnTo>
                    <a:pt x="290271" y="395058"/>
                  </a:lnTo>
                  <a:lnTo>
                    <a:pt x="235394" y="383146"/>
                  </a:lnTo>
                  <a:lnTo>
                    <a:pt x="184861" y="368363"/>
                  </a:lnTo>
                  <a:lnTo>
                    <a:pt x="139217" y="350989"/>
                  </a:lnTo>
                  <a:lnTo>
                    <a:pt x="99034" y="331241"/>
                  </a:lnTo>
                  <a:lnTo>
                    <a:pt x="64897" y="309372"/>
                  </a:lnTo>
                  <a:lnTo>
                    <a:pt x="16979" y="260261"/>
                  </a:lnTo>
                  <a:lnTo>
                    <a:pt x="0" y="205613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620761" y="1907284"/>
              <a:ext cx="255904" cy="251460"/>
            </a:xfrm>
            <a:custGeom>
              <a:avLst/>
              <a:gdLst/>
              <a:ahLst/>
              <a:cxnLst/>
              <a:rect l="l" t="t" r="r" b="b"/>
              <a:pathLst>
                <a:path w="255904" h="251460">
                  <a:moveTo>
                    <a:pt x="0" y="125602"/>
                  </a:moveTo>
                  <a:lnTo>
                    <a:pt x="10058" y="76733"/>
                  </a:lnTo>
                  <a:lnTo>
                    <a:pt x="37490" y="36804"/>
                  </a:lnTo>
                  <a:lnTo>
                    <a:pt x="78168" y="9880"/>
                  </a:lnTo>
                  <a:lnTo>
                    <a:pt x="127952" y="0"/>
                  </a:lnTo>
                  <a:lnTo>
                    <a:pt x="177736" y="9880"/>
                  </a:lnTo>
                  <a:lnTo>
                    <a:pt x="218414" y="36804"/>
                  </a:lnTo>
                  <a:lnTo>
                    <a:pt x="245846" y="76733"/>
                  </a:lnTo>
                  <a:lnTo>
                    <a:pt x="255904" y="125602"/>
                  </a:lnTo>
                  <a:lnTo>
                    <a:pt x="245846" y="174472"/>
                  </a:lnTo>
                  <a:lnTo>
                    <a:pt x="218414" y="214401"/>
                  </a:lnTo>
                  <a:lnTo>
                    <a:pt x="177736" y="241325"/>
                  </a:lnTo>
                  <a:lnTo>
                    <a:pt x="127952" y="251205"/>
                  </a:lnTo>
                  <a:lnTo>
                    <a:pt x="78168" y="241325"/>
                  </a:lnTo>
                  <a:lnTo>
                    <a:pt x="37490" y="214401"/>
                  </a:lnTo>
                  <a:lnTo>
                    <a:pt x="10058" y="174472"/>
                  </a:lnTo>
                  <a:lnTo>
                    <a:pt x="0" y="125602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651633" y="1858518"/>
            <a:ext cx="81661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PO#</a:t>
            </a:r>
            <a:r>
              <a:rPr sz="800" b="1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4501944305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63309" y="1826762"/>
            <a:ext cx="81661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PO#</a:t>
            </a:r>
            <a:r>
              <a:rPr sz="800" b="1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4501944849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78129" y="1663445"/>
            <a:ext cx="254635" cy="248285"/>
          </a:xfrm>
          <a:custGeom>
            <a:avLst/>
            <a:gdLst/>
            <a:ahLst/>
            <a:cxnLst/>
            <a:rect l="l" t="t" r="r" b="b"/>
            <a:pathLst>
              <a:path w="254634" h="248285">
                <a:moveTo>
                  <a:pt x="0" y="123951"/>
                </a:moveTo>
                <a:lnTo>
                  <a:pt x="9994" y="75717"/>
                </a:lnTo>
                <a:lnTo>
                  <a:pt x="37249" y="36309"/>
                </a:lnTo>
                <a:lnTo>
                  <a:pt x="77685" y="9740"/>
                </a:lnTo>
                <a:lnTo>
                  <a:pt x="127190" y="0"/>
                </a:lnTo>
                <a:lnTo>
                  <a:pt x="176695" y="9740"/>
                </a:lnTo>
                <a:lnTo>
                  <a:pt x="217131" y="36309"/>
                </a:lnTo>
                <a:lnTo>
                  <a:pt x="244386" y="75717"/>
                </a:lnTo>
                <a:lnTo>
                  <a:pt x="254381" y="123951"/>
                </a:lnTo>
                <a:lnTo>
                  <a:pt x="244386" y="172199"/>
                </a:lnTo>
                <a:lnTo>
                  <a:pt x="217131" y="211594"/>
                </a:lnTo>
                <a:lnTo>
                  <a:pt x="176695" y="238163"/>
                </a:lnTo>
                <a:lnTo>
                  <a:pt x="127190" y="247903"/>
                </a:lnTo>
                <a:lnTo>
                  <a:pt x="77685" y="238163"/>
                </a:lnTo>
                <a:lnTo>
                  <a:pt x="37249" y="211594"/>
                </a:lnTo>
                <a:lnTo>
                  <a:pt x="9994" y="172199"/>
                </a:lnTo>
                <a:lnTo>
                  <a:pt x="0" y="123951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29691" y="1623439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1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391661" y="1687828"/>
            <a:ext cx="254635" cy="251460"/>
          </a:xfrm>
          <a:custGeom>
            <a:avLst/>
            <a:gdLst/>
            <a:ahLst/>
            <a:cxnLst/>
            <a:rect l="l" t="t" r="r" b="b"/>
            <a:pathLst>
              <a:path w="254635" h="251460">
                <a:moveTo>
                  <a:pt x="0" y="125602"/>
                </a:moveTo>
                <a:lnTo>
                  <a:pt x="10007" y="76733"/>
                </a:lnTo>
                <a:lnTo>
                  <a:pt x="37274" y="36804"/>
                </a:lnTo>
                <a:lnTo>
                  <a:pt x="77698" y="9880"/>
                </a:lnTo>
                <a:lnTo>
                  <a:pt x="127190" y="0"/>
                </a:lnTo>
                <a:lnTo>
                  <a:pt x="176682" y="9880"/>
                </a:lnTo>
                <a:lnTo>
                  <a:pt x="217106" y="36804"/>
                </a:lnTo>
                <a:lnTo>
                  <a:pt x="244373" y="76733"/>
                </a:lnTo>
                <a:lnTo>
                  <a:pt x="254381" y="125602"/>
                </a:lnTo>
                <a:lnTo>
                  <a:pt x="244373" y="174472"/>
                </a:lnTo>
                <a:lnTo>
                  <a:pt x="217106" y="214401"/>
                </a:lnTo>
                <a:lnTo>
                  <a:pt x="176682" y="241325"/>
                </a:lnTo>
                <a:lnTo>
                  <a:pt x="127190" y="251205"/>
                </a:lnTo>
                <a:lnTo>
                  <a:pt x="77698" y="241325"/>
                </a:lnTo>
                <a:lnTo>
                  <a:pt x="37274" y="214401"/>
                </a:lnTo>
                <a:lnTo>
                  <a:pt x="10007" y="174472"/>
                </a:lnTo>
                <a:lnTo>
                  <a:pt x="0" y="125602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443223" y="1650619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2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674482" y="1869694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1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978902" y="1797556"/>
            <a:ext cx="255904" cy="251460"/>
          </a:xfrm>
          <a:custGeom>
            <a:avLst/>
            <a:gdLst/>
            <a:ahLst/>
            <a:cxnLst/>
            <a:rect l="l" t="t" r="r" b="b"/>
            <a:pathLst>
              <a:path w="255904" h="251460">
                <a:moveTo>
                  <a:pt x="0" y="125602"/>
                </a:moveTo>
                <a:lnTo>
                  <a:pt x="10033" y="76733"/>
                </a:lnTo>
                <a:lnTo>
                  <a:pt x="37401" y="36804"/>
                </a:lnTo>
                <a:lnTo>
                  <a:pt x="78016" y="9880"/>
                </a:lnTo>
                <a:lnTo>
                  <a:pt x="127762" y="0"/>
                </a:lnTo>
                <a:lnTo>
                  <a:pt x="177507" y="9880"/>
                </a:lnTo>
                <a:lnTo>
                  <a:pt x="218122" y="36804"/>
                </a:lnTo>
                <a:lnTo>
                  <a:pt x="245490" y="76733"/>
                </a:lnTo>
                <a:lnTo>
                  <a:pt x="255524" y="125602"/>
                </a:lnTo>
                <a:lnTo>
                  <a:pt x="245490" y="174472"/>
                </a:lnTo>
                <a:lnTo>
                  <a:pt x="218122" y="214401"/>
                </a:lnTo>
                <a:lnTo>
                  <a:pt x="177507" y="241325"/>
                </a:lnTo>
                <a:lnTo>
                  <a:pt x="127762" y="251205"/>
                </a:lnTo>
                <a:lnTo>
                  <a:pt x="78016" y="241325"/>
                </a:lnTo>
                <a:lnTo>
                  <a:pt x="37401" y="214401"/>
                </a:lnTo>
                <a:lnTo>
                  <a:pt x="10033" y="174472"/>
                </a:lnTo>
                <a:lnTo>
                  <a:pt x="0" y="125602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032242" y="1759964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2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567166" y="1658872"/>
            <a:ext cx="252729" cy="249554"/>
          </a:xfrm>
          <a:custGeom>
            <a:avLst/>
            <a:gdLst/>
            <a:ahLst/>
            <a:cxnLst/>
            <a:rect l="l" t="t" r="r" b="b"/>
            <a:pathLst>
              <a:path w="252729" h="249555">
                <a:moveTo>
                  <a:pt x="0" y="124713"/>
                </a:moveTo>
                <a:lnTo>
                  <a:pt x="9931" y="76174"/>
                </a:lnTo>
                <a:lnTo>
                  <a:pt x="36995" y="36537"/>
                </a:lnTo>
                <a:lnTo>
                  <a:pt x="77139" y="9804"/>
                </a:lnTo>
                <a:lnTo>
                  <a:pt x="126301" y="0"/>
                </a:lnTo>
                <a:lnTo>
                  <a:pt x="175463" y="9804"/>
                </a:lnTo>
                <a:lnTo>
                  <a:pt x="215607" y="36537"/>
                </a:lnTo>
                <a:lnTo>
                  <a:pt x="242671" y="76174"/>
                </a:lnTo>
                <a:lnTo>
                  <a:pt x="252603" y="124713"/>
                </a:lnTo>
                <a:lnTo>
                  <a:pt x="242671" y="173253"/>
                </a:lnTo>
                <a:lnTo>
                  <a:pt x="215607" y="212890"/>
                </a:lnTo>
                <a:lnTo>
                  <a:pt x="175463" y="239623"/>
                </a:lnTo>
                <a:lnTo>
                  <a:pt x="126301" y="249427"/>
                </a:lnTo>
                <a:lnTo>
                  <a:pt x="77139" y="239623"/>
                </a:lnTo>
                <a:lnTo>
                  <a:pt x="36995" y="212890"/>
                </a:lnTo>
                <a:lnTo>
                  <a:pt x="9931" y="173253"/>
                </a:lnTo>
                <a:lnTo>
                  <a:pt x="0" y="124713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8618981" y="1620392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83234" y="860805"/>
            <a:ext cx="9907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Multiple </a:t>
            </a:r>
            <a:r>
              <a:rPr sz="1200" b="1" spc="-55" dirty="0">
                <a:solidFill>
                  <a:srgbClr val="FF0000"/>
                </a:solidFill>
                <a:latin typeface="Arial"/>
                <a:cs typeface="Arial"/>
              </a:rPr>
              <a:t>LTL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bills of lading (BL) shipping on the </a:t>
            </a:r>
            <a:r>
              <a:rPr sz="12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same </a:t>
            </a:r>
            <a:r>
              <a:rPr sz="12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day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 to the </a:t>
            </a:r>
            <a:r>
              <a:rPr sz="12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same </a:t>
            </a:r>
            <a:r>
              <a:rPr sz="12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destination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should be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CONSOLIDATED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under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single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MASTER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BL 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showing each PO#,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total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weight &amp;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total piece</a:t>
            </a:r>
            <a:r>
              <a:rPr sz="1200" b="1" spc="-1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count.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9162288" y="5693664"/>
            <a:ext cx="842644" cy="146050"/>
            <a:chOff x="9162288" y="5693664"/>
            <a:chExt cx="842644" cy="146050"/>
          </a:xfrm>
        </p:grpSpPr>
        <p:sp>
          <p:nvSpPr>
            <p:cNvPr id="35" name="object 35"/>
            <p:cNvSpPr/>
            <p:nvPr/>
          </p:nvSpPr>
          <p:spPr>
            <a:xfrm>
              <a:off x="9174480" y="5705856"/>
              <a:ext cx="816610" cy="120650"/>
            </a:xfrm>
            <a:custGeom>
              <a:avLst/>
              <a:gdLst/>
              <a:ahLst/>
              <a:cxnLst/>
              <a:rect l="l" t="t" r="r" b="b"/>
              <a:pathLst>
                <a:path w="816609" h="120650">
                  <a:moveTo>
                    <a:pt x="816482" y="0"/>
                  </a:moveTo>
                  <a:lnTo>
                    <a:pt x="0" y="0"/>
                  </a:lnTo>
                  <a:lnTo>
                    <a:pt x="0" y="120142"/>
                  </a:lnTo>
                  <a:lnTo>
                    <a:pt x="816482" y="120142"/>
                  </a:lnTo>
                  <a:lnTo>
                    <a:pt x="816482" y="0"/>
                  </a:lnTo>
                  <a:close/>
                </a:path>
              </a:pathLst>
            </a:custGeom>
            <a:solidFill>
              <a:srgbClr val="00AB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175242" y="5706618"/>
              <a:ext cx="816610" cy="120650"/>
            </a:xfrm>
            <a:custGeom>
              <a:avLst/>
              <a:gdLst/>
              <a:ahLst/>
              <a:cxnLst/>
              <a:rect l="l" t="t" r="r" b="b"/>
              <a:pathLst>
                <a:path w="816609" h="120650">
                  <a:moveTo>
                    <a:pt x="0" y="120141"/>
                  </a:moveTo>
                  <a:lnTo>
                    <a:pt x="816482" y="120141"/>
                  </a:lnTo>
                  <a:lnTo>
                    <a:pt x="816482" y="0"/>
                  </a:lnTo>
                  <a:lnTo>
                    <a:pt x="0" y="0"/>
                  </a:lnTo>
                  <a:lnTo>
                    <a:pt x="0" y="120141"/>
                  </a:lnTo>
                  <a:close/>
                </a:path>
              </a:pathLst>
            </a:custGeom>
            <a:ln w="25907">
              <a:solidFill>
                <a:srgbClr val="007B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0491" y="6585304"/>
            <a:ext cx="175958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©2010 </a:t>
            </a:r>
            <a:r>
              <a:rPr sz="800" dirty="0">
                <a:solidFill>
                  <a:srgbClr val="96999B"/>
                </a:solidFill>
                <a:latin typeface="Trebuchet MS"/>
                <a:cs typeface="Trebuchet MS"/>
              </a:rPr>
              <a:t>Milliken, </a:t>
            </a: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Private </a:t>
            </a:r>
            <a:r>
              <a:rPr sz="800" dirty="0">
                <a:solidFill>
                  <a:srgbClr val="96999B"/>
                </a:solidFill>
                <a:latin typeface="Trebuchet MS"/>
                <a:cs typeface="Trebuchet MS"/>
              </a:rPr>
              <a:t>&amp;</a:t>
            </a:r>
            <a:r>
              <a:rPr sz="800" spc="-185" dirty="0">
                <a:solidFill>
                  <a:srgbClr val="96999B"/>
                </a:solidFill>
                <a:latin typeface="Trebuchet MS"/>
                <a:cs typeface="Trebuchet MS"/>
              </a:rPr>
              <a:t> </a:t>
            </a:r>
            <a:r>
              <a:rPr sz="800" spc="-5" dirty="0">
                <a:solidFill>
                  <a:srgbClr val="96999B"/>
                </a:solidFill>
                <a:latin typeface="Trebuchet MS"/>
                <a:cs typeface="Trebuchet MS"/>
              </a:rPr>
              <a:t>Confidential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1593" y="186307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48383" y="107949"/>
            <a:ext cx="58127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Milliken Inbound Logistics</a:t>
            </a:r>
            <a:r>
              <a:rPr spc="-204" dirty="0"/>
              <a:t> </a:t>
            </a:r>
            <a:r>
              <a:rPr spc="-5" dirty="0"/>
              <a:t>Contacts</a:t>
            </a:r>
          </a:p>
        </p:txBody>
      </p:sp>
      <p:sp>
        <p:nvSpPr>
          <p:cNvPr id="5" name="object 5"/>
          <p:cNvSpPr/>
          <p:nvPr/>
        </p:nvSpPr>
        <p:spPr>
          <a:xfrm>
            <a:off x="752475" y="3151494"/>
            <a:ext cx="10675620" cy="304165"/>
          </a:xfrm>
          <a:custGeom>
            <a:avLst/>
            <a:gdLst/>
            <a:ahLst/>
            <a:cxnLst/>
            <a:rect l="l" t="t" r="r" b="b"/>
            <a:pathLst>
              <a:path w="10675620" h="304164">
                <a:moveTo>
                  <a:pt x="0" y="304164"/>
                </a:moveTo>
                <a:lnTo>
                  <a:pt x="10675620" y="304164"/>
                </a:lnTo>
                <a:lnTo>
                  <a:pt x="10675620" y="0"/>
                </a:lnTo>
                <a:lnTo>
                  <a:pt x="0" y="0"/>
                </a:lnTo>
                <a:lnTo>
                  <a:pt x="0" y="3041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92FB214-68A4-486F-9C79-F0095AED9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099033"/>
              </p:ext>
            </p:extLst>
          </p:nvPr>
        </p:nvGraphicFramePr>
        <p:xfrm>
          <a:off x="489585" y="953678"/>
          <a:ext cx="11201400" cy="5594704"/>
        </p:xfrm>
        <a:graphic>
          <a:graphicData uri="http://schemas.openxmlformats.org/drawingml/2006/table">
            <a:tbl>
              <a:tblPr firstRow="1" firstCol="1" bandRow="1"/>
              <a:tblGrid>
                <a:gridCol w="2673738">
                  <a:extLst>
                    <a:ext uri="{9D8B030D-6E8A-4147-A177-3AD203B41FA5}">
                      <a16:colId xmlns:a16="http://schemas.microsoft.com/office/drawing/2014/main" val="3482736354"/>
                    </a:ext>
                  </a:extLst>
                </a:gridCol>
                <a:gridCol w="2342595">
                  <a:extLst>
                    <a:ext uri="{9D8B030D-6E8A-4147-A177-3AD203B41FA5}">
                      <a16:colId xmlns:a16="http://schemas.microsoft.com/office/drawing/2014/main" val="2667478151"/>
                    </a:ext>
                  </a:extLst>
                </a:gridCol>
                <a:gridCol w="2324142">
                  <a:extLst>
                    <a:ext uri="{9D8B030D-6E8A-4147-A177-3AD203B41FA5}">
                      <a16:colId xmlns:a16="http://schemas.microsoft.com/office/drawing/2014/main" val="2771601320"/>
                    </a:ext>
                  </a:extLst>
                </a:gridCol>
                <a:gridCol w="3860925">
                  <a:extLst>
                    <a:ext uri="{9D8B030D-6E8A-4147-A177-3AD203B41FA5}">
                      <a16:colId xmlns:a16="http://schemas.microsoft.com/office/drawing/2014/main" val="3504162576"/>
                    </a:ext>
                  </a:extLst>
                </a:gridCol>
              </a:tblGrid>
              <a:tr h="806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Mode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Contact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Phone Number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Email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259632"/>
                  </a:ext>
                </a:extLst>
              </a:tr>
              <a:tr h="790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Parcel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Laurie Ramsey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Angela Peterson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1-864-503-1789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2"/>
                        </a:rPr>
                        <a:t>Laurie.ramsey@Milliken.com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3"/>
                        </a:rPr>
                        <a:t>Apeterson@milliken.com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681374"/>
                  </a:ext>
                </a:extLst>
              </a:tr>
              <a:tr h="806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Less than Truckload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Laurie Ramsey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Angela Peterson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1-864-503-1789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  <a:hlinkClick r:id="rId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2"/>
                        </a:rPr>
                        <a:t>Laurie.ramsey@Milliken.com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3"/>
                        </a:rPr>
                        <a:t>Apeterson@milliken.com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476822"/>
                  </a:ext>
                </a:extLst>
              </a:tr>
              <a:tr h="806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Truckload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Laurie Ramsey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Angela Peterson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1-864-503-1789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  <a:hlinkClick r:id="rId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2"/>
                        </a:rPr>
                        <a:t>Laurie.ramsey@Milliken.com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3"/>
                        </a:rPr>
                        <a:t>Apeterson@milliken.com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069381"/>
                  </a:ext>
                </a:extLst>
              </a:tr>
              <a:tr h="790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International (Air/Ocean)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Kyle Brown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Melanie Thomas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1-864-503-2046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1-864-503-2147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  <a:hlinkClick r:id="rId4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4"/>
                        </a:rPr>
                        <a:t>Kyle.Brown@milliken.com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5"/>
                        </a:rPr>
                        <a:t>Melanie.Thomas@milliken.com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807342"/>
                  </a:ext>
                </a:extLst>
              </a:tr>
              <a:tr h="806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Importer Security Filing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Becky Sanders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1-864-503-2148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  <a:hlinkClick r:id="rId6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6"/>
                        </a:rPr>
                        <a:t>isf@Milliken.com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219350"/>
                  </a:ext>
                </a:extLst>
              </a:tr>
              <a:tr h="790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CTPAT Supply Chain Security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Andy Walters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1-864-503-1786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  <a:hlinkClick r:id="rId7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  <a:hlinkClick r:id="rId7"/>
                        </a:rPr>
                        <a:t>Andy.walter@milliken.com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3589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1169</Words>
  <Application>Microsoft Office PowerPoint</Application>
  <PresentationFormat>Widescreen</PresentationFormat>
  <Paragraphs>154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Office Theme</vt:lpstr>
      <vt:lpstr>Vendor Routing Guide</vt:lpstr>
      <vt:lpstr>Table of Contents</vt:lpstr>
      <vt:lpstr>Vendor Routing Guidelines</vt:lpstr>
      <vt:lpstr>FedEx Ground Instructions</vt:lpstr>
      <vt:lpstr>FedEx Parcel* Dimension &amp; Packaging Limits</vt:lpstr>
      <vt:lpstr>Milliken LTL Inbound Routing Guide</vt:lpstr>
      <vt:lpstr>LTL Bill of Lading Consolidation Instructions</vt:lpstr>
      <vt:lpstr>Milliken Inbound Logistics 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Christopher Kip</dc:creator>
  <cp:lastModifiedBy>Kyle Brown</cp:lastModifiedBy>
  <cp:revision>2</cp:revision>
  <dcterms:created xsi:type="dcterms:W3CDTF">2020-11-02T15:47:24Z</dcterms:created>
  <dcterms:modified xsi:type="dcterms:W3CDTF">2024-05-14T12:11:26Z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2020-11-02T00:00:00Z</vt:filetime>
  </property>
</Properties>
</file>